
<file path=[Content_Types].xml><?xml version="1.0" encoding="utf-8"?>
<Types xmlns="http://schemas.openxmlformats.org/package/2006/content-types">
  <Default Extension="png" ContentType="image/png"/>
  <Default Extension="tmp"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89"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25" autoAdjust="0"/>
    <p:restoredTop sz="94660"/>
  </p:normalViewPr>
  <p:slideViewPr>
    <p:cSldViewPr snapToGrid="0">
      <p:cViewPr varScale="1">
        <p:scale>
          <a:sx n="105" d="100"/>
          <a:sy n="105" d="100"/>
        </p:scale>
        <p:origin x="120" y="24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s-ES" smtClean="0"/>
              <a:t>Haga clic para modificar el estilo de título del patrón</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smtClean="0"/>
              <a:t>Haga clic para editar el estilo de subtítulo del patrón</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smtClean="0"/>
              <a:t>1/21/2022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‹Nº›</a:t>
            </a:fld>
            <a:endParaRPr lang="en-US" dirty="0"/>
          </a:p>
        </p:txBody>
      </p:sp>
    </p:spTree>
    <p:extLst>
      <p:ext uri="{BB962C8B-B14F-4D97-AF65-F5344CB8AC3E}">
        <p14:creationId xmlns:p14="http://schemas.microsoft.com/office/powerpoint/2010/main" val="8540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n panorámic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s-ES" smtClean="0"/>
              <a:t>Haga clic para modificar el estilo de título del patrón</a:t>
            </a:r>
            <a:endParaRPr lang="en-US" dirty="0"/>
          </a:p>
        </p:txBody>
      </p:sp>
      <p:sp>
        <p:nvSpPr>
          <p:cNvPr id="3" name="Picture Placeholder 2"/>
          <p:cNvSpPr>
            <a:spLocks noGrp="1" noChangeAspect="1"/>
          </p:cNvSpPr>
          <p:nvPr>
            <p:ph type="pic" idx="1"/>
          </p:nvPr>
        </p:nvSpPr>
        <p:spPr>
          <a:xfrm>
            <a:off x="1154955" y="685799"/>
            <a:ext cx="8825658" cy="3640667"/>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smtClean="0"/>
              <a:t>Haga clic en el icono para agregar una imagen</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Editar el estilo de texto del patrón</a:t>
            </a:r>
          </a:p>
        </p:txBody>
      </p:sp>
      <p:sp>
        <p:nvSpPr>
          <p:cNvPr id="5" name="Date Placeholder 4"/>
          <p:cNvSpPr>
            <a:spLocks noGrp="1"/>
          </p:cNvSpPr>
          <p:nvPr>
            <p:ph type="dt" sz="half" idx="10"/>
          </p:nvPr>
        </p:nvSpPr>
        <p:spPr/>
        <p:txBody>
          <a:bodyPr/>
          <a:lstStyle/>
          <a:p>
            <a:fld id="{4509A250-FF31-4206-8172-F9D3106AACB1}" type="datetimeFigureOut">
              <a:rPr lang="en-US" smtClean="0"/>
              <a:t>1/21/2022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‹Nº›</a:t>
            </a:fld>
            <a:endParaRPr lang="en-US" dirty="0"/>
          </a:p>
        </p:txBody>
      </p:sp>
    </p:spTree>
    <p:extLst>
      <p:ext uri="{BB962C8B-B14F-4D97-AF65-F5344CB8AC3E}">
        <p14:creationId xmlns:p14="http://schemas.microsoft.com/office/powerpoint/2010/main" val="38540891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s-ES" smtClean="0"/>
              <a:t>Haga clic para modificar el estilo de título del patrón</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Editar el estilo de texto del patrón</a:t>
            </a:r>
          </a:p>
        </p:txBody>
      </p:sp>
      <p:sp>
        <p:nvSpPr>
          <p:cNvPr id="4" name="Date Placeholder 3"/>
          <p:cNvSpPr>
            <a:spLocks noGrp="1"/>
          </p:cNvSpPr>
          <p:nvPr>
            <p:ph type="dt" sz="half" idx="10"/>
          </p:nvPr>
        </p:nvSpPr>
        <p:spPr/>
        <p:txBody>
          <a:bodyPr/>
          <a:lstStyle/>
          <a:p>
            <a:fld id="{4509A250-FF31-4206-8172-F9D3106AACB1}" type="datetimeFigureOut">
              <a:rPr lang="en-US" smtClean="0"/>
              <a:t>1/21/2022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‹Nº›</a:t>
            </a:fld>
            <a:endParaRPr lang="en-US" dirty="0"/>
          </a:p>
        </p:txBody>
      </p:sp>
    </p:spTree>
    <p:extLst>
      <p:ext uri="{BB962C8B-B14F-4D97-AF65-F5344CB8AC3E}">
        <p14:creationId xmlns:p14="http://schemas.microsoft.com/office/powerpoint/2010/main" val="42652881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574800" y="1447800"/>
            <a:ext cx="7999315" cy="2323374"/>
          </a:xfrm>
        </p:spPr>
        <p:txBody>
          <a:bodyPr/>
          <a:lstStyle>
            <a:lvl1pPr>
              <a:defRPr sz="4800"/>
            </a:lvl1pPr>
          </a:lstStyle>
          <a:p>
            <a:r>
              <a:rPr lang="es-ES" smtClean="0"/>
              <a:t>Haga clic para modificar el estilo de título del patrón</a:t>
            </a:r>
            <a:endParaRPr lang="en-US" dirty="0"/>
          </a:p>
        </p:txBody>
      </p:sp>
      <p:sp>
        <p:nvSpPr>
          <p:cNvPr id="14" name="Text Placeholder 3"/>
          <p:cNvSpPr>
            <a:spLocks noGrp="1"/>
          </p:cNvSpPr>
          <p:nvPr>
            <p:ph type="body" sz="half" idx="13"/>
          </p:nvPr>
        </p:nvSpPr>
        <p:spPr>
          <a:xfrm>
            <a:off x="1930400" y="3771174"/>
            <a:ext cx="7279649" cy="342174"/>
          </a:xfrm>
        </p:spPr>
        <p:txBody>
          <a:bodyPr anchor="t">
            <a:normAutofit/>
          </a:bodyPr>
          <a:lstStyle>
            <a:lvl1pPr marL="0" indent="0">
              <a:buNone/>
              <a:defRPr lang="en-US" sz="1400" b="0" i="0" kern="1200" cap="small" dirty="0">
                <a:solidFill>
                  <a:schemeClr val="accent1">
                    <a:lumMod val="60000"/>
                    <a:lumOff val="4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Editar el estilo de texto del patrón</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Editar el estilo de texto del patrón</a:t>
            </a:r>
          </a:p>
        </p:txBody>
      </p:sp>
      <p:sp>
        <p:nvSpPr>
          <p:cNvPr id="4" name="Date Placeholder 3"/>
          <p:cNvSpPr>
            <a:spLocks noGrp="1"/>
          </p:cNvSpPr>
          <p:nvPr>
            <p:ph type="dt" sz="half" idx="10"/>
          </p:nvPr>
        </p:nvSpPr>
        <p:spPr/>
        <p:txBody>
          <a:bodyPr/>
          <a:lstStyle/>
          <a:p>
            <a:fld id="{4509A250-FF31-4206-8172-F9D3106AACB1}" type="datetimeFigureOut">
              <a:rPr lang="en-US" smtClean="0"/>
              <a:t>1/21/2022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‹Nº›</a:t>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p>
            <a:pPr algn="r"/>
            <a:r>
              <a:rPr lang="en-US" sz="12200" b="0" i="0" dirty="0">
                <a:solidFill>
                  <a:schemeClr val="accent1">
                    <a:lumMod val="60000"/>
                    <a:lumOff val="40000"/>
                  </a:schemeClr>
                </a:solidFill>
                <a:latin typeface="Arial"/>
                <a:ea typeface="+mj-ea"/>
                <a:cs typeface="+mj-cs"/>
              </a:rPr>
              <a:t>“</a:t>
            </a:r>
          </a:p>
        </p:txBody>
      </p:sp>
      <p:sp>
        <p:nvSpPr>
          <p:cNvPr id="11" name="TextBox 10"/>
          <p:cNvSpPr txBox="1"/>
          <p:nvPr/>
        </p:nvSpPr>
        <p:spPr>
          <a:xfrm>
            <a:off x="9330490" y="2613787"/>
            <a:ext cx="801912" cy="1969770"/>
          </a:xfrm>
          <a:prstGeom prst="rect">
            <a:avLst/>
          </a:prstGeom>
          <a:noFill/>
        </p:spPr>
        <p:txBody>
          <a:bodyPr wrap="square" rtlCol="0">
            <a:spAutoFit/>
          </a:bodyPr>
          <a:lstStyle/>
          <a:p>
            <a:pPr algn="r"/>
            <a:r>
              <a:rPr lang="en-US" sz="12200" b="0" i="0" dirty="0">
                <a:solidFill>
                  <a:schemeClr val="accent1">
                    <a:lumMod val="60000"/>
                    <a:lumOff val="40000"/>
                  </a:schemeClr>
                </a:solidFill>
                <a:latin typeface="Arial"/>
                <a:ea typeface="+mj-ea"/>
                <a:cs typeface="+mj-cs"/>
              </a:rPr>
              <a:t>”</a:t>
            </a:r>
          </a:p>
        </p:txBody>
      </p:sp>
    </p:spTree>
    <p:extLst>
      <p:ext uri="{BB962C8B-B14F-4D97-AF65-F5344CB8AC3E}">
        <p14:creationId xmlns:p14="http://schemas.microsoft.com/office/powerpoint/2010/main" val="271863165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59" cy="1653180"/>
          </a:xfrm>
        </p:spPr>
        <p:txBody>
          <a:bodyPr anchor="b"/>
          <a:lstStyle>
            <a:lvl1pPr algn="l">
              <a:defRPr sz="4000" b="0" cap="none"/>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Editar el estilo de texto del patrón</a:t>
            </a:r>
          </a:p>
        </p:txBody>
      </p:sp>
      <p:sp>
        <p:nvSpPr>
          <p:cNvPr id="4" name="Date Placeholder 3"/>
          <p:cNvSpPr>
            <a:spLocks noGrp="1"/>
          </p:cNvSpPr>
          <p:nvPr>
            <p:ph type="dt" sz="half" idx="10"/>
          </p:nvPr>
        </p:nvSpPr>
        <p:spPr/>
        <p:txBody>
          <a:bodyPr/>
          <a:lstStyle/>
          <a:p>
            <a:fld id="{4509A250-FF31-4206-8172-F9D3106AACB1}" type="datetimeFigureOut">
              <a:rPr lang="en-US" smtClean="0"/>
              <a:t>1/21/2022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‹Nº›</a:t>
            </a:fld>
            <a:endParaRPr lang="en-US" dirty="0"/>
          </a:p>
        </p:txBody>
      </p:sp>
    </p:spTree>
    <p:extLst>
      <p:ext uri="{BB962C8B-B14F-4D97-AF65-F5344CB8AC3E}">
        <p14:creationId xmlns:p14="http://schemas.microsoft.com/office/powerpoint/2010/main" val="57696376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olumna 3">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Editar el estilo de texto del patrón</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Editar el estilo de texto del patrón</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Editar el estilo de texto del patrón</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smtClean="0"/>
              <a:t>1/21/2022</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‹Nº›</a:t>
            </a:fld>
            <a:endParaRPr lang="en-US" dirty="0"/>
          </a:p>
        </p:txBody>
      </p:sp>
    </p:spTree>
    <p:extLst>
      <p:ext uri="{BB962C8B-B14F-4D97-AF65-F5344CB8AC3E}">
        <p14:creationId xmlns:p14="http://schemas.microsoft.com/office/powerpoint/2010/main" val="406464368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olumna de imagen 3">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smtClean="0"/>
              <a:t>Haga clic en el icono para agregar una imagen</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Editar el estilo de texto del patrón</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smtClean="0"/>
              <a:t>Haga clic en el icono para agregar una imagen</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Editar el estilo de texto del patrón</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smtClean="0"/>
              <a:t>Haga clic en el icono para agregar una imagen</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Editar el estilo de texto del patrón</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smtClean="0"/>
              <a:t>1/21/2022</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‹Nº›</a:t>
            </a:fld>
            <a:endParaRPr lang="en-US" dirty="0"/>
          </a:p>
        </p:txBody>
      </p:sp>
    </p:spTree>
    <p:extLst>
      <p:ext uri="{BB962C8B-B14F-4D97-AF65-F5344CB8AC3E}">
        <p14:creationId xmlns:p14="http://schemas.microsoft.com/office/powerpoint/2010/main" val="310287194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nchor="t" anchorCtr="0"/>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1/21/2022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‹Nº›</a:t>
            </a:fld>
            <a:endParaRPr lang="en-US" dirty="0"/>
          </a:p>
        </p:txBody>
      </p:sp>
    </p:spTree>
    <p:extLst>
      <p:ext uri="{BB962C8B-B14F-4D97-AF65-F5344CB8AC3E}">
        <p14:creationId xmlns:p14="http://schemas.microsoft.com/office/powerpoint/2010/main" val="300683320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1/21/2022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‹Nº›</a:t>
            </a:fld>
            <a:endParaRPr lang="en-US" dirty="0"/>
          </a:p>
        </p:txBody>
      </p:sp>
    </p:spTree>
    <p:extLst>
      <p:ext uri="{BB962C8B-B14F-4D97-AF65-F5344CB8AC3E}">
        <p14:creationId xmlns:p14="http://schemas.microsoft.com/office/powerpoint/2010/main" val="42369298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1/21/2022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‹Nº›</a:t>
            </a:fld>
            <a:endParaRPr lang="en-US" dirty="0"/>
          </a:p>
        </p:txBody>
      </p:sp>
    </p:spTree>
    <p:extLst>
      <p:ext uri="{BB962C8B-B14F-4D97-AF65-F5344CB8AC3E}">
        <p14:creationId xmlns:p14="http://schemas.microsoft.com/office/powerpoint/2010/main" val="6357834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Editar el estilo de texto del patrón</a:t>
            </a:r>
          </a:p>
        </p:txBody>
      </p:sp>
      <p:sp>
        <p:nvSpPr>
          <p:cNvPr id="4" name="Date Placeholder 3"/>
          <p:cNvSpPr>
            <a:spLocks noGrp="1"/>
          </p:cNvSpPr>
          <p:nvPr>
            <p:ph type="dt" sz="half" idx="10"/>
          </p:nvPr>
        </p:nvSpPr>
        <p:spPr/>
        <p:txBody>
          <a:bodyPr/>
          <a:lstStyle/>
          <a:p>
            <a:fld id="{9796027F-7875-4030-9381-8BD8C4F21935}" type="datetimeFigureOut">
              <a:rPr lang="en-US" smtClean="0"/>
              <a:t>1/21/2022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‹Nº›</a:t>
            </a:fld>
            <a:endParaRPr lang="en-US" dirty="0"/>
          </a:p>
        </p:txBody>
      </p:sp>
    </p:spTree>
    <p:extLst>
      <p:ext uri="{BB962C8B-B14F-4D97-AF65-F5344CB8AC3E}">
        <p14:creationId xmlns:p14="http://schemas.microsoft.com/office/powerpoint/2010/main" val="4028867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Date Placeholder 4"/>
          <p:cNvSpPr>
            <a:spLocks noGrp="1"/>
          </p:cNvSpPr>
          <p:nvPr>
            <p:ph type="dt" sz="half" idx="10"/>
          </p:nvPr>
        </p:nvSpPr>
        <p:spPr/>
        <p:txBody>
          <a:bodyPr/>
          <a:lstStyle/>
          <a:p>
            <a:fld id="{9796027F-7875-4030-9381-8BD8C4F21935}" type="datetimeFigureOut">
              <a:rPr lang="en-US" smtClean="0"/>
              <a:t>1/21/2022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‹Nº›</a:t>
            </a:fld>
            <a:endParaRPr lang="en-US" dirty="0"/>
          </a:p>
        </p:txBody>
      </p:sp>
    </p:spTree>
    <p:extLst>
      <p:ext uri="{BB962C8B-B14F-4D97-AF65-F5344CB8AC3E}">
        <p14:creationId xmlns:p14="http://schemas.microsoft.com/office/powerpoint/2010/main" val="16061901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7" name="Date Placeholder 6"/>
          <p:cNvSpPr>
            <a:spLocks noGrp="1"/>
          </p:cNvSpPr>
          <p:nvPr>
            <p:ph type="dt" sz="half" idx="10"/>
          </p:nvPr>
        </p:nvSpPr>
        <p:spPr/>
        <p:txBody>
          <a:bodyPr/>
          <a:lstStyle/>
          <a:p>
            <a:fld id="{9796027F-7875-4030-9381-8BD8C4F21935}" type="datetimeFigureOut">
              <a:rPr lang="en-US" smtClean="0"/>
              <a:t>1/21/2022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smtClean="0"/>
              <a:t>‹Nº›</a:t>
            </a:fld>
            <a:endParaRPr lang="en-US" dirty="0"/>
          </a:p>
        </p:txBody>
      </p:sp>
    </p:spTree>
    <p:extLst>
      <p:ext uri="{BB962C8B-B14F-4D97-AF65-F5344CB8AC3E}">
        <p14:creationId xmlns:p14="http://schemas.microsoft.com/office/powerpoint/2010/main" val="22527038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7" name="Date Placeholder 2"/>
          <p:cNvSpPr>
            <a:spLocks noGrp="1"/>
          </p:cNvSpPr>
          <p:nvPr>
            <p:ph type="dt" sz="half" idx="10"/>
          </p:nvPr>
        </p:nvSpPr>
        <p:spPr/>
        <p:txBody>
          <a:bodyPr/>
          <a:lstStyle/>
          <a:p>
            <a:fld id="{4509A250-FF31-4206-8172-F9D3106AACB1}" type="datetimeFigureOut">
              <a:rPr lang="en-US" smtClean="0"/>
              <a:t>1/21/2022</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D57F1E4F-1CFF-5643-939E-02111984F565}" type="slidenum">
              <a:rPr lang="en-US" smtClean="0"/>
              <a:t>‹Nº›</a:t>
            </a:fld>
            <a:endParaRPr lang="en-US" dirty="0"/>
          </a:p>
        </p:txBody>
      </p:sp>
    </p:spTree>
    <p:extLst>
      <p:ext uri="{BB962C8B-B14F-4D97-AF65-F5344CB8AC3E}">
        <p14:creationId xmlns:p14="http://schemas.microsoft.com/office/powerpoint/2010/main" val="7421539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509A250-FF31-4206-8172-F9D3106AACB1}" type="datetimeFigureOut">
              <a:rPr lang="en-US" smtClean="0"/>
              <a:t>1/21/2022</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02111984F565}" type="slidenum">
              <a:rPr lang="en-US" smtClean="0"/>
              <a:t>‹Nº›</a:t>
            </a:fld>
            <a:endParaRPr lang="en-US" dirty="0"/>
          </a:p>
        </p:txBody>
      </p:sp>
    </p:spTree>
    <p:extLst>
      <p:ext uri="{BB962C8B-B14F-4D97-AF65-F5344CB8AC3E}">
        <p14:creationId xmlns:p14="http://schemas.microsoft.com/office/powerpoint/2010/main" val="10316538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3401063" cy="1447800"/>
          </a:xfrm>
        </p:spPr>
        <p:txBody>
          <a:bodyPr anchor="b"/>
          <a:lstStyle>
            <a:lvl1pPr algn="l">
              <a:defRPr sz="2400" b="0"/>
            </a:lvl1pPr>
          </a:lstStyle>
          <a:p>
            <a:r>
              <a:rPr lang="es-ES" smtClean="0"/>
              <a:t>Haga clic para modificar el estilo de título del patrón</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Text Placeholder 3"/>
          <p:cNvSpPr>
            <a:spLocks noGrp="1"/>
          </p:cNvSpPr>
          <p:nvPr>
            <p:ph type="body" sz="half" idx="2"/>
          </p:nvPr>
        </p:nvSpPr>
        <p:spPr>
          <a:xfrm>
            <a:off x="1154955" y="3129280"/>
            <a:ext cx="3401062"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Editar el estilo de texto del patrón</a:t>
            </a:r>
          </a:p>
        </p:txBody>
      </p:sp>
      <p:sp>
        <p:nvSpPr>
          <p:cNvPr id="7" name="Date Placeholder 4"/>
          <p:cNvSpPr>
            <a:spLocks noGrp="1"/>
          </p:cNvSpPr>
          <p:nvPr>
            <p:ph type="dt" sz="half" idx="10"/>
          </p:nvPr>
        </p:nvSpPr>
        <p:spPr/>
        <p:txBody>
          <a:bodyPr/>
          <a:lstStyle/>
          <a:p>
            <a:fld id="{4509A250-FF31-4206-8172-F9D3106AACB1}" type="datetimeFigureOut">
              <a:rPr lang="en-US" smtClean="0"/>
              <a:t>1/21/2022</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D57F1E4F-1CFF-5643-939E-02111984F565}" type="slidenum">
              <a:rPr lang="en-US" smtClean="0"/>
              <a:t>‹Nº›</a:t>
            </a:fld>
            <a:endParaRPr lang="en-US" dirty="0"/>
          </a:p>
        </p:txBody>
      </p:sp>
    </p:spTree>
    <p:extLst>
      <p:ext uri="{BB962C8B-B14F-4D97-AF65-F5344CB8AC3E}">
        <p14:creationId xmlns:p14="http://schemas.microsoft.com/office/powerpoint/2010/main" val="28420073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s-ES" smtClean="0"/>
              <a:t>Haga clic para modificar el estilo de título del patrón</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smtClean="0"/>
              <a:t>Haga clic en el icono para agregar una imagen</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Editar el estilo de texto del patrón</a:t>
            </a:r>
          </a:p>
        </p:txBody>
      </p:sp>
      <p:sp>
        <p:nvSpPr>
          <p:cNvPr id="5" name="Date Placeholder 4"/>
          <p:cNvSpPr>
            <a:spLocks noGrp="1"/>
          </p:cNvSpPr>
          <p:nvPr>
            <p:ph type="dt" sz="half" idx="10"/>
          </p:nvPr>
        </p:nvSpPr>
        <p:spPr/>
        <p:txBody>
          <a:bodyPr/>
          <a:lstStyle/>
          <a:p>
            <a:fld id="{4509A250-FF31-4206-8172-F9D3106AACB1}" type="datetimeFigureOut">
              <a:rPr lang="en-US" smtClean="0"/>
              <a:t>1/21/2022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‹Nº›</a:t>
            </a:fld>
            <a:endParaRPr lang="en-US" dirty="0"/>
          </a:p>
        </p:txBody>
      </p:sp>
    </p:spTree>
    <p:extLst>
      <p:ext uri="{BB962C8B-B14F-4D97-AF65-F5344CB8AC3E}">
        <p14:creationId xmlns:p14="http://schemas.microsoft.com/office/powerpoint/2010/main" val="9897944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6.png"/><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lum/>
          </a:blip>
          <a:srcRect/>
          <a:stretch>
            <a:fillRect l="-6000" r="-6000"/>
          </a:stretch>
        </a:blipFill>
        <a:effectLst/>
      </p:bgPr>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0">
            <a:extLst>
              <a:ext uri="{28A0092B-C50C-407E-A947-70E740481C1C}">
                <a14:useLocalDpi xmlns:a14="http://schemas.microsoft.com/office/drawing/2010/main" val="0"/>
              </a:ext>
            </a:extLst>
          </a:blip>
          <a:srcRect l="3644"/>
          <a:stretch/>
        </p:blipFill>
        <p:spPr>
          <a:xfrm>
            <a:off x="0" y="2669685"/>
            <a:ext cx="4035669" cy="4188315"/>
          </a:xfrm>
          <a:prstGeom prst="rect">
            <a:avLst/>
          </a:prstGeom>
        </p:spPr>
      </p:pic>
      <p:pic>
        <p:nvPicPr>
          <p:cNvPr id="7" name="Picture 6"/>
          <p:cNvPicPr>
            <a:picLocks noChangeAspect="1"/>
          </p:cNvPicPr>
          <p:nvPr/>
        </p:nvPicPr>
        <p:blipFill rotWithShape="1">
          <a:blip r:embed="rId21">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2">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3">
            <a:extLst>
              <a:ext uri="{28A0092B-C50C-407E-A947-70E740481C1C}">
                <a14:useLocalDpi xmlns:a14="http://schemas.microsoft.com/office/drawing/2010/main" val="0"/>
              </a:ext>
            </a:extLst>
          </a:blip>
          <a:srcRect b="23320"/>
          <a:stretch/>
        </p:blipFill>
        <p:spPr>
          <a:xfrm>
            <a:off x="8609012"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AAD347D-5ACD-4C99-B74B-A9C85AD731AF}" type="datetimeFigureOut">
              <a:rPr lang="en-US" smtClean="0"/>
              <a:t>1/21/2022</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02111984F565}" type="slidenum">
              <a:rPr lang="en-US" smtClean="0"/>
              <a:t>‹Nº›</a:t>
            </a:fld>
            <a:endParaRPr lang="en-US" dirty="0"/>
          </a:p>
        </p:txBody>
      </p:sp>
    </p:spTree>
    <p:extLst>
      <p:ext uri="{BB962C8B-B14F-4D97-AF65-F5344CB8AC3E}">
        <p14:creationId xmlns:p14="http://schemas.microsoft.com/office/powerpoint/2010/main" val="4218858807"/>
      </p:ext>
    </p:extLst>
  </p:cSld>
  <p:clrMap bg1="dk1" tx1="lt1" bg2="dk2" tx2="lt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 id="2147483701" r:id="rId12"/>
    <p:sldLayoutId id="2147483702" r:id="rId13"/>
    <p:sldLayoutId id="2147483703" r:id="rId14"/>
    <p:sldLayoutId id="2147483704" r:id="rId15"/>
    <p:sldLayoutId id="2147483705" r:id="rId16"/>
    <p:sldLayoutId id="2147483706"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3.xml.rels><?xml version="1.0" encoding="UTF-8" standalone="yes"?>
<Relationships xmlns="http://schemas.openxmlformats.org/package/2006/relationships"><Relationship Id="rId3" Type="http://schemas.openxmlformats.org/officeDocument/2006/relationships/image" Target="../media/image12.tmp"/><Relationship Id="rId2" Type="http://schemas.openxmlformats.org/officeDocument/2006/relationships/image" Target="../media/image11.tmp"/><Relationship Id="rId1" Type="http://schemas.openxmlformats.org/officeDocument/2006/relationships/slideLayout" Target="../slideLayouts/slideLayout2.xml"/><Relationship Id="rId4" Type="http://schemas.openxmlformats.org/officeDocument/2006/relationships/image" Target="../media/image13.tmp"/></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p:cNvSpPr/>
          <p:nvPr/>
        </p:nvSpPr>
        <p:spPr>
          <a:xfrm>
            <a:off x="2747230" y="315575"/>
            <a:ext cx="6396239" cy="923330"/>
          </a:xfrm>
          <a:prstGeom prst="rect">
            <a:avLst/>
          </a:prstGeom>
        </p:spPr>
        <p:style>
          <a:lnRef idx="0">
            <a:schemeClr val="dk1"/>
          </a:lnRef>
          <a:fillRef idx="3">
            <a:schemeClr val="dk1"/>
          </a:fillRef>
          <a:effectRef idx="3">
            <a:schemeClr val="dk1"/>
          </a:effectRef>
          <a:fontRef idx="minor">
            <a:schemeClr val="lt1"/>
          </a:fontRef>
        </p:style>
        <p:txBody>
          <a:bodyPr wrap="none" lIns="91440" tIns="45720" rIns="91440" bIns="45720">
            <a:spAutoFit/>
          </a:bodyPr>
          <a:lstStyle/>
          <a:p>
            <a:pPr algn="ctr"/>
            <a:r>
              <a:rPr lang="es-ES" sz="5400" b="1" dirty="0" smtClean="0">
                <a:ln w="22225">
                  <a:solidFill>
                    <a:schemeClr val="accent2"/>
                  </a:solidFill>
                  <a:prstDash val="solid"/>
                </a:ln>
                <a:solidFill>
                  <a:schemeClr val="accent2">
                    <a:lumMod val="40000"/>
                    <a:lumOff val="60000"/>
                  </a:schemeClr>
                </a:solidFill>
                <a:latin typeface="Broadway" panose="04040905080B02020502" pitchFamily="82" charset="0"/>
              </a:rPr>
              <a:t>LABORATOIO</a:t>
            </a:r>
            <a:r>
              <a:rPr lang="es-ES" sz="5400" b="1" dirty="0" smtClean="0">
                <a:ln w="22225">
                  <a:solidFill>
                    <a:schemeClr val="accent2"/>
                  </a:solidFill>
                  <a:prstDash val="solid"/>
                </a:ln>
                <a:solidFill>
                  <a:schemeClr val="accent2">
                    <a:lumMod val="40000"/>
                    <a:lumOff val="60000"/>
                  </a:schemeClr>
                </a:solidFill>
              </a:rPr>
              <a:t> N°1</a:t>
            </a:r>
            <a:endParaRPr lang="es-ES" sz="5400" b="1" dirty="0">
              <a:ln w="22225">
                <a:solidFill>
                  <a:schemeClr val="accent2"/>
                </a:solidFill>
                <a:prstDash val="solid"/>
              </a:ln>
              <a:solidFill>
                <a:schemeClr val="accent2">
                  <a:lumMod val="40000"/>
                  <a:lumOff val="60000"/>
                </a:schemeClr>
              </a:solidFill>
            </a:endParaRPr>
          </a:p>
        </p:txBody>
      </p:sp>
      <p:sp>
        <p:nvSpPr>
          <p:cNvPr id="7" name="CuadroTexto 6"/>
          <p:cNvSpPr txBox="1"/>
          <p:nvPr/>
        </p:nvSpPr>
        <p:spPr>
          <a:xfrm rot="5400000">
            <a:off x="10181736" y="432394"/>
            <a:ext cx="1243691" cy="369332"/>
          </a:xfrm>
          <a:prstGeom prst="rect">
            <a:avLst/>
          </a:prstGeom>
          <a:noFill/>
        </p:spPr>
        <p:txBody>
          <a:bodyPr wrap="square" rtlCol="0">
            <a:spAutoFit/>
          </a:bodyPr>
          <a:lstStyle/>
          <a:p>
            <a:r>
              <a:rPr lang="es-BO" dirty="0" smtClean="0"/>
              <a:t>BDA-111</a:t>
            </a:r>
            <a:endParaRPr lang="es-BO" dirty="0"/>
          </a:p>
        </p:txBody>
      </p:sp>
      <p:sp>
        <p:nvSpPr>
          <p:cNvPr id="9" name="CuadroTexto 8"/>
          <p:cNvSpPr txBox="1"/>
          <p:nvPr/>
        </p:nvSpPr>
        <p:spPr>
          <a:xfrm>
            <a:off x="1563624" y="1508760"/>
            <a:ext cx="8138160" cy="830997"/>
          </a:xfrm>
          <a:prstGeom prst="rect">
            <a:avLst/>
          </a:prstGeom>
        </p:spPr>
        <p:style>
          <a:lnRef idx="3">
            <a:schemeClr val="lt1"/>
          </a:lnRef>
          <a:fillRef idx="1">
            <a:schemeClr val="dk1"/>
          </a:fillRef>
          <a:effectRef idx="1">
            <a:schemeClr val="dk1"/>
          </a:effectRef>
          <a:fontRef idx="minor">
            <a:schemeClr val="lt1"/>
          </a:fontRef>
        </p:style>
        <p:txBody>
          <a:bodyPr wrap="square" rtlCol="0">
            <a:spAutoFit/>
          </a:bodyPr>
          <a:lstStyle/>
          <a:p>
            <a:pPr algn="ctr"/>
            <a:r>
              <a:rPr lang="es-BO" sz="2400" b="1" dirty="0" smtClean="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Broadway" panose="04040905080B02020502" pitchFamily="82" charset="0"/>
              </a:rPr>
              <a:t>PASOS PARA GREAR UN NUEVO USUARIO EN MICROSOFT SQL SERVER MANAGEMENT STUDIO</a:t>
            </a:r>
            <a:endParaRPr lang="es-BO" sz="24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Broadway" panose="04040905080B02020502" pitchFamily="82" charset="0"/>
            </a:endParaRPr>
          </a:p>
        </p:txBody>
      </p:sp>
      <p:sp>
        <p:nvSpPr>
          <p:cNvPr id="14" name="Rectángulo 13"/>
          <p:cNvSpPr/>
          <p:nvPr/>
        </p:nvSpPr>
        <p:spPr>
          <a:xfrm>
            <a:off x="860346" y="3104495"/>
            <a:ext cx="5787342" cy="3293209"/>
          </a:xfrm>
          <a:prstGeom prst="rect">
            <a:avLst/>
          </a:prstGeom>
        </p:spPr>
        <p:style>
          <a:lnRef idx="3">
            <a:schemeClr val="lt1"/>
          </a:lnRef>
          <a:fillRef idx="1">
            <a:schemeClr val="dk1"/>
          </a:fillRef>
          <a:effectRef idx="1">
            <a:schemeClr val="dk1"/>
          </a:effectRef>
          <a:fontRef idx="minor">
            <a:schemeClr val="lt1"/>
          </a:fontRef>
        </p:style>
        <p:txBody>
          <a:bodyPr wrap="square" lIns="91440" tIns="45720" rIns="91440" bIns="45720">
            <a:spAutoFit/>
          </a:bodyPr>
          <a:lstStyle/>
          <a:p>
            <a:r>
              <a:rPr lang="es-ES" sz="2200" b="1" dirty="0" smtClean="0">
                <a:ln w="9525">
                  <a:solidFill>
                    <a:schemeClr val="bg1"/>
                  </a:solidFill>
                  <a:prstDash val="solid"/>
                </a:ln>
                <a:effectLst>
                  <a:outerShdw blurRad="12700" dist="38100" dir="2700000" algn="tl" rotWithShape="0">
                    <a:schemeClr val="bg1">
                      <a:lumMod val="50000"/>
                    </a:schemeClr>
                  </a:outerShdw>
                </a:effectLst>
                <a:latin typeface="Broadway" panose="04040905080B02020502" pitchFamily="82" charset="0"/>
              </a:rPr>
              <a:t>NOMBRE: Mijail Oliver Choque Amaro</a:t>
            </a:r>
          </a:p>
          <a:p>
            <a:r>
              <a:rPr lang="es-ES" sz="2200" b="1" cap="none" spc="0" dirty="0" smtClean="0">
                <a:ln w="9525">
                  <a:solidFill>
                    <a:schemeClr val="bg1"/>
                  </a:solidFill>
                  <a:prstDash val="solid"/>
                </a:ln>
                <a:solidFill>
                  <a:schemeClr val="tx1"/>
                </a:solidFill>
                <a:effectLst>
                  <a:outerShdw blurRad="12700" dist="38100" dir="2700000" algn="tl" rotWithShape="0">
                    <a:schemeClr val="bg1">
                      <a:lumMod val="50000"/>
                    </a:schemeClr>
                  </a:outerShdw>
                </a:effectLst>
                <a:latin typeface="Broadway" panose="04040905080B02020502" pitchFamily="82" charset="0"/>
              </a:rPr>
              <a:t>CARRERA: INGIENERIA DE SISTEMAS</a:t>
            </a:r>
          </a:p>
          <a:p>
            <a:r>
              <a:rPr lang="es-ES" sz="2200" b="1" dirty="0" smtClean="0">
                <a:ln w="9525">
                  <a:solidFill>
                    <a:schemeClr val="bg1"/>
                  </a:solidFill>
                  <a:prstDash val="solid"/>
                </a:ln>
                <a:solidFill>
                  <a:schemeClr val="tx1"/>
                </a:solidFill>
                <a:effectLst>
                  <a:outerShdw blurRad="12700" dist="38100" dir="2700000" algn="tl" rotWithShape="0">
                    <a:schemeClr val="bg1">
                      <a:lumMod val="50000"/>
                    </a:schemeClr>
                  </a:outerShdw>
                </a:effectLst>
                <a:latin typeface="Broadway" panose="04040905080B02020502" pitchFamily="82" charset="0"/>
              </a:rPr>
              <a:t>CODIGO ESTUDAINTIL: SIS12955851</a:t>
            </a:r>
          </a:p>
          <a:p>
            <a:r>
              <a:rPr lang="es-ES" sz="2200" b="1" cap="none" spc="0" dirty="0" smtClean="0">
                <a:ln w="9525">
                  <a:solidFill>
                    <a:schemeClr val="bg1"/>
                  </a:solidFill>
                  <a:prstDash val="solid"/>
                </a:ln>
                <a:solidFill>
                  <a:schemeClr val="tx1"/>
                </a:solidFill>
                <a:effectLst>
                  <a:outerShdw blurRad="12700" dist="38100" dir="2700000" algn="tl" rotWithShape="0">
                    <a:schemeClr val="bg1">
                      <a:lumMod val="50000"/>
                    </a:schemeClr>
                  </a:outerShdw>
                </a:effectLst>
                <a:latin typeface="Broadway" panose="04040905080B02020502" pitchFamily="82" charset="0"/>
              </a:rPr>
              <a:t>UNIVERSIDAD: UNIFRANZ</a:t>
            </a:r>
          </a:p>
          <a:p>
            <a:r>
              <a:rPr lang="es-ES" sz="2200" b="1" dirty="0" smtClean="0">
                <a:ln w="9525">
                  <a:solidFill>
                    <a:schemeClr val="bg1"/>
                  </a:solidFill>
                  <a:prstDash val="solid"/>
                </a:ln>
                <a:solidFill>
                  <a:schemeClr val="tx1"/>
                </a:solidFill>
                <a:effectLst>
                  <a:outerShdw blurRad="12700" dist="38100" dir="2700000" algn="tl" rotWithShape="0">
                    <a:schemeClr val="bg1">
                      <a:lumMod val="50000"/>
                    </a:schemeClr>
                  </a:outerShdw>
                </a:effectLst>
                <a:latin typeface="Broadway" panose="04040905080B02020502" pitchFamily="82" charset="0"/>
              </a:rPr>
              <a:t>DOCENTE: William Roddy Barra Paredes</a:t>
            </a:r>
          </a:p>
          <a:p>
            <a:r>
              <a:rPr lang="es-ES" sz="2200" b="1" cap="none" spc="0" dirty="0" smtClean="0">
                <a:ln w="9525">
                  <a:solidFill>
                    <a:schemeClr val="bg1"/>
                  </a:solidFill>
                  <a:prstDash val="solid"/>
                </a:ln>
                <a:solidFill>
                  <a:schemeClr val="tx1"/>
                </a:solidFill>
                <a:effectLst>
                  <a:outerShdw blurRad="12700" dist="38100" dir="2700000" algn="tl" rotWithShape="0">
                    <a:schemeClr val="bg1">
                      <a:lumMod val="50000"/>
                    </a:schemeClr>
                  </a:outerShdw>
                </a:effectLst>
                <a:latin typeface="Broadway" panose="04040905080B02020502" pitchFamily="82" charset="0"/>
              </a:rPr>
              <a:t>FECHA DE ENTEGA: 22/08/22</a:t>
            </a:r>
          </a:p>
          <a:p>
            <a:endParaRPr lang="es-ES" sz="32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pic>
        <p:nvPicPr>
          <p:cNvPr id="15" name="Imagen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99575" y="3104495"/>
            <a:ext cx="3493061" cy="3293209"/>
          </a:xfrm>
          <a:prstGeom prst="rect">
            <a:avLst/>
          </a:prstGeom>
        </p:spPr>
      </p:pic>
    </p:spTree>
    <p:extLst>
      <p:ext uri="{BB962C8B-B14F-4D97-AF65-F5344CB8AC3E}">
        <p14:creationId xmlns:p14="http://schemas.microsoft.com/office/powerpoint/2010/main" val="333711843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p:nvPr/>
        </p:nvPicPr>
        <p:blipFill>
          <a:blip r:embed="rId2">
            <a:extLst>
              <a:ext uri="{28A0092B-C50C-407E-A947-70E740481C1C}">
                <a14:useLocalDpi xmlns:a14="http://schemas.microsoft.com/office/drawing/2010/main" val="0"/>
              </a:ext>
            </a:extLst>
          </a:blip>
          <a:srcRect/>
          <a:stretch>
            <a:fillRect/>
          </a:stretch>
        </p:blipFill>
        <p:spPr bwMode="auto">
          <a:xfrm>
            <a:off x="4814570" y="424114"/>
            <a:ext cx="4430014" cy="2748854"/>
          </a:xfrm>
          <a:prstGeom prst="rect">
            <a:avLst/>
          </a:prstGeom>
          <a:noFill/>
        </p:spPr>
      </p:pic>
      <p:pic>
        <p:nvPicPr>
          <p:cNvPr id="5" name="Imagen 4"/>
          <p:cNvPicPr/>
          <p:nvPr/>
        </p:nvPicPr>
        <p:blipFill>
          <a:blip r:embed="rId3">
            <a:extLst>
              <a:ext uri="{28A0092B-C50C-407E-A947-70E740481C1C}">
                <a14:useLocalDpi xmlns:a14="http://schemas.microsoft.com/office/drawing/2010/main" val="0"/>
              </a:ext>
            </a:extLst>
          </a:blip>
          <a:srcRect/>
          <a:stretch>
            <a:fillRect/>
          </a:stretch>
        </p:blipFill>
        <p:spPr bwMode="auto">
          <a:xfrm>
            <a:off x="5152898" y="3520440"/>
            <a:ext cx="5400040" cy="3068320"/>
          </a:xfrm>
          <a:prstGeom prst="rect">
            <a:avLst/>
          </a:prstGeom>
          <a:noFill/>
        </p:spPr>
      </p:pic>
      <p:sp>
        <p:nvSpPr>
          <p:cNvPr id="6" name="Marcador de contenido 2"/>
          <p:cNvSpPr txBox="1">
            <a:spLocks/>
          </p:cNvSpPr>
          <p:nvPr/>
        </p:nvSpPr>
        <p:spPr>
          <a:xfrm>
            <a:off x="368820" y="617060"/>
            <a:ext cx="3288780" cy="1028860"/>
          </a:xfrm>
          <a:prstGeom prst="rect">
            <a:avLst/>
          </a:prstGeom>
        </p:spPr>
        <p:style>
          <a:lnRef idx="2">
            <a:schemeClr val="dk1"/>
          </a:lnRef>
          <a:fillRef idx="1">
            <a:schemeClr val="lt1"/>
          </a:fillRef>
          <a:effectRef idx="0">
            <a:schemeClr val="dk1"/>
          </a:effectRef>
          <a:fontRef idx="minor">
            <a:schemeClr val="dk1"/>
          </a:fontRef>
        </p:style>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2000" b="0" i="0" kern="1200">
                <a:solidFill>
                  <a:schemeClr val="dk1"/>
                </a:solidFill>
                <a:latin typeface="+mn-lt"/>
                <a:ea typeface="+mn-ea"/>
                <a:cs typeface="+mn-cs"/>
              </a:defRPr>
            </a:lvl1pPr>
            <a:lvl2pPr marL="742950" indent="-28575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800" b="0" i="0" kern="1200">
                <a:solidFill>
                  <a:schemeClr val="dk1"/>
                </a:solidFill>
                <a:latin typeface="+mn-lt"/>
                <a:ea typeface="+mn-ea"/>
                <a:cs typeface="+mn-cs"/>
              </a:defRPr>
            </a:lvl2pPr>
            <a:lvl3pPr marL="1143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600" b="0" i="0" kern="1200">
                <a:solidFill>
                  <a:schemeClr val="dk1"/>
                </a:solidFill>
                <a:latin typeface="+mn-lt"/>
                <a:ea typeface="+mn-ea"/>
                <a:cs typeface="+mn-cs"/>
              </a:defRPr>
            </a:lvl3pPr>
            <a:lvl4pPr marL="1600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dk1"/>
                </a:solidFill>
                <a:latin typeface="+mn-lt"/>
                <a:ea typeface="+mn-ea"/>
                <a:cs typeface="+mn-cs"/>
              </a:defRPr>
            </a:lvl4pPr>
            <a:lvl5pPr marL="20574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dk1"/>
                </a:solidFill>
                <a:latin typeface="+mn-lt"/>
                <a:ea typeface="+mn-ea"/>
                <a:cs typeface="+mn-cs"/>
              </a:defRPr>
            </a:lvl5pPr>
            <a:lvl6pPr marL="25146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dk1"/>
                </a:solidFill>
                <a:latin typeface="+mn-lt"/>
                <a:ea typeface="+mn-ea"/>
                <a:cs typeface="+mn-cs"/>
              </a:defRPr>
            </a:lvl6pPr>
            <a:lvl7pPr marL="29718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dk1"/>
                </a:solidFill>
                <a:latin typeface="+mn-lt"/>
                <a:ea typeface="+mn-ea"/>
                <a:cs typeface="+mn-cs"/>
              </a:defRPr>
            </a:lvl7pPr>
            <a:lvl8pPr marL="3429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dk1"/>
                </a:solidFill>
                <a:latin typeface="+mn-lt"/>
                <a:ea typeface="+mn-ea"/>
                <a:cs typeface="+mn-cs"/>
              </a:defRPr>
            </a:lvl8pPr>
            <a:lvl9pPr marL="3886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dk1"/>
                </a:solidFill>
                <a:latin typeface="+mn-lt"/>
                <a:ea typeface="+mn-ea"/>
                <a:cs typeface="+mn-cs"/>
              </a:defRPr>
            </a:lvl9pPr>
          </a:lstStyle>
          <a:p>
            <a:r>
              <a:rPr lang="es-BO" sz="1200" dirty="0" smtClean="0">
                <a:solidFill>
                  <a:schemeClr val="bg1"/>
                </a:solidFill>
              </a:rPr>
              <a:t>PASO 25: Hacemos clic en símbolo ”v” el cual esta al lado de”</a:t>
            </a:r>
            <a:r>
              <a:rPr lang="es-BO" sz="1200" dirty="0">
                <a:solidFill>
                  <a:schemeClr val="bg1"/>
                </a:solidFill>
              </a:rPr>
              <a:t> Windows authentication</a:t>
            </a:r>
            <a:r>
              <a:rPr lang="es-BO" sz="1200" dirty="0" smtClean="0">
                <a:solidFill>
                  <a:schemeClr val="bg1"/>
                </a:solidFill>
              </a:rPr>
              <a:t>”, una vez hecho clic seleccionamos la opción que dice “SQL Server Authentication”.</a:t>
            </a:r>
            <a:endParaRPr lang="es-BO" dirty="0">
              <a:solidFill>
                <a:schemeClr val="bg1"/>
              </a:solidFill>
            </a:endParaRPr>
          </a:p>
        </p:txBody>
      </p:sp>
      <p:sp>
        <p:nvSpPr>
          <p:cNvPr id="7" name="Marcador de contenido 2"/>
          <p:cNvSpPr txBox="1">
            <a:spLocks/>
          </p:cNvSpPr>
          <p:nvPr/>
        </p:nvSpPr>
        <p:spPr>
          <a:xfrm>
            <a:off x="368820" y="2214212"/>
            <a:ext cx="3288780" cy="1306228"/>
          </a:xfrm>
          <a:prstGeom prst="rect">
            <a:avLst/>
          </a:prstGeom>
        </p:spPr>
        <p:style>
          <a:lnRef idx="2">
            <a:schemeClr val="dk1"/>
          </a:lnRef>
          <a:fillRef idx="1">
            <a:schemeClr val="lt1"/>
          </a:fillRef>
          <a:effectRef idx="0">
            <a:schemeClr val="dk1"/>
          </a:effectRef>
          <a:fontRef idx="minor">
            <a:schemeClr val="dk1"/>
          </a:fontRef>
        </p:style>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2000" b="0" i="0" kern="1200">
                <a:solidFill>
                  <a:schemeClr val="dk1"/>
                </a:solidFill>
                <a:latin typeface="+mn-lt"/>
                <a:ea typeface="+mn-ea"/>
                <a:cs typeface="+mn-cs"/>
              </a:defRPr>
            </a:lvl1pPr>
            <a:lvl2pPr marL="742950" indent="-28575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800" b="0" i="0" kern="1200">
                <a:solidFill>
                  <a:schemeClr val="dk1"/>
                </a:solidFill>
                <a:latin typeface="+mn-lt"/>
                <a:ea typeface="+mn-ea"/>
                <a:cs typeface="+mn-cs"/>
              </a:defRPr>
            </a:lvl2pPr>
            <a:lvl3pPr marL="1143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600" b="0" i="0" kern="1200">
                <a:solidFill>
                  <a:schemeClr val="dk1"/>
                </a:solidFill>
                <a:latin typeface="+mn-lt"/>
                <a:ea typeface="+mn-ea"/>
                <a:cs typeface="+mn-cs"/>
              </a:defRPr>
            </a:lvl3pPr>
            <a:lvl4pPr marL="1600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dk1"/>
                </a:solidFill>
                <a:latin typeface="+mn-lt"/>
                <a:ea typeface="+mn-ea"/>
                <a:cs typeface="+mn-cs"/>
              </a:defRPr>
            </a:lvl4pPr>
            <a:lvl5pPr marL="20574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dk1"/>
                </a:solidFill>
                <a:latin typeface="+mn-lt"/>
                <a:ea typeface="+mn-ea"/>
                <a:cs typeface="+mn-cs"/>
              </a:defRPr>
            </a:lvl5pPr>
            <a:lvl6pPr marL="25146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dk1"/>
                </a:solidFill>
                <a:latin typeface="+mn-lt"/>
                <a:ea typeface="+mn-ea"/>
                <a:cs typeface="+mn-cs"/>
              </a:defRPr>
            </a:lvl6pPr>
            <a:lvl7pPr marL="29718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dk1"/>
                </a:solidFill>
                <a:latin typeface="+mn-lt"/>
                <a:ea typeface="+mn-ea"/>
                <a:cs typeface="+mn-cs"/>
              </a:defRPr>
            </a:lvl7pPr>
            <a:lvl8pPr marL="3429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dk1"/>
                </a:solidFill>
                <a:latin typeface="+mn-lt"/>
                <a:ea typeface="+mn-ea"/>
                <a:cs typeface="+mn-cs"/>
              </a:defRPr>
            </a:lvl8pPr>
            <a:lvl9pPr marL="3886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dk1"/>
                </a:solidFill>
                <a:latin typeface="+mn-lt"/>
                <a:ea typeface="+mn-ea"/>
                <a:cs typeface="+mn-cs"/>
              </a:defRPr>
            </a:lvl9pPr>
          </a:lstStyle>
          <a:p>
            <a:r>
              <a:rPr lang="es-BO" sz="1200" dirty="0" smtClean="0">
                <a:solidFill>
                  <a:schemeClr val="bg1"/>
                </a:solidFill>
              </a:rPr>
              <a:t>PASO 26: una vez hecho eso se habilitara el apartado de ”login” y de “password”, en el apartado de login colocaremos el nombre y al contraseña que hallamos elegido al momento de crear el nuevo usuario.</a:t>
            </a:r>
            <a:endParaRPr lang="es-BO" dirty="0">
              <a:solidFill>
                <a:schemeClr val="bg1"/>
              </a:solidFill>
            </a:endParaRPr>
          </a:p>
        </p:txBody>
      </p:sp>
      <p:pic>
        <p:nvPicPr>
          <p:cNvPr id="8" name="Imagen 7"/>
          <p:cNvPicPr/>
          <p:nvPr/>
        </p:nvPicPr>
        <p:blipFill>
          <a:blip r:embed="rId4">
            <a:extLst>
              <a:ext uri="{28A0092B-C50C-407E-A947-70E740481C1C}">
                <a14:useLocalDpi xmlns:a14="http://schemas.microsoft.com/office/drawing/2010/main" val="0"/>
              </a:ext>
            </a:extLst>
          </a:blip>
          <a:srcRect/>
          <a:stretch>
            <a:fillRect/>
          </a:stretch>
        </p:blipFill>
        <p:spPr bwMode="auto">
          <a:xfrm>
            <a:off x="368820" y="3768024"/>
            <a:ext cx="4094002" cy="2604676"/>
          </a:xfrm>
          <a:prstGeom prst="rect">
            <a:avLst/>
          </a:prstGeom>
          <a:noFill/>
        </p:spPr>
      </p:pic>
      <p:sp>
        <p:nvSpPr>
          <p:cNvPr id="9" name="Rectángulo 8"/>
          <p:cNvSpPr/>
          <p:nvPr/>
        </p:nvSpPr>
        <p:spPr>
          <a:xfrm>
            <a:off x="1497938" y="4765218"/>
            <a:ext cx="2351686" cy="1388693"/>
          </a:xfrm>
          <a:prstGeom prst="rect">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s-BO"/>
          </a:p>
        </p:txBody>
      </p:sp>
      <p:sp>
        <p:nvSpPr>
          <p:cNvPr id="10" name="Rectángulo 9"/>
          <p:cNvSpPr/>
          <p:nvPr/>
        </p:nvSpPr>
        <p:spPr>
          <a:xfrm>
            <a:off x="6345936" y="1956817"/>
            <a:ext cx="2331720" cy="118872"/>
          </a:xfrm>
          <a:prstGeom prst="rect">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s-BO"/>
          </a:p>
        </p:txBody>
      </p:sp>
      <p:sp>
        <p:nvSpPr>
          <p:cNvPr id="11" name="Rectángulo 10"/>
          <p:cNvSpPr/>
          <p:nvPr/>
        </p:nvSpPr>
        <p:spPr>
          <a:xfrm>
            <a:off x="8513064" y="1709928"/>
            <a:ext cx="164592" cy="128016"/>
          </a:xfrm>
          <a:prstGeom prst="rect">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s-BO"/>
          </a:p>
        </p:txBody>
      </p:sp>
      <p:sp>
        <p:nvSpPr>
          <p:cNvPr id="12" name="Rectángulo 11"/>
          <p:cNvSpPr/>
          <p:nvPr/>
        </p:nvSpPr>
        <p:spPr>
          <a:xfrm>
            <a:off x="7168896" y="5157217"/>
            <a:ext cx="2734055" cy="530352"/>
          </a:xfrm>
          <a:prstGeom prst="rect">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s-BO"/>
          </a:p>
        </p:txBody>
      </p:sp>
      <p:sp>
        <p:nvSpPr>
          <p:cNvPr id="15" name="CuadroTexto 14"/>
          <p:cNvSpPr txBox="1"/>
          <p:nvPr/>
        </p:nvSpPr>
        <p:spPr>
          <a:xfrm>
            <a:off x="8677656" y="1906435"/>
            <a:ext cx="417449" cy="307777"/>
          </a:xfrm>
          <a:prstGeom prst="rect">
            <a:avLst/>
          </a:prstGeom>
          <a:noFill/>
        </p:spPr>
        <p:txBody>
          <a:bodyPr wrap="square" rtlCol="0">
            <a:spAutoFit/>
          </a:bodyPr>
          <a:lstStyle/>
          <a:p>
            <a:r>
              <a:rPr lang="es-BO" sz="1400" b="1" dirty="0" smtClean="0">
                <a:solidFill>
                  <a:srgbClr val="FF0000"/>
                </a:solidFill>
              </a:rPr>
              <a:t>2</a:t>
            </a:r>
            <a:endParaRPr lang="es-BO" sz="1400" b="1" dirty="0">
              <a:solidFill>
                <a:srgbClr val="FF0000"/>
              </a:solidFill>
            </a:endParaRPr>
          </a:p>
        </p:txBody>
      </p:sp>
      <p:sp>
        <p:nvSpPr>
          <p:cNvPr id="16" name="CuadroTexto 15"/>
          <p:cNvSpPr txBox="1"/>
          <p:nvPr/>
        </p:nvSpPr>
        <p:spPr>
          <a:xfrm>
            <a:off x="8686800" y="1620047"/>
            <a:ext cx="417449" cy="307777"/>
          </a:xfrm>
          <a:prstGeom prst="rect">
            <a:avLst/>
          </a:prstGeom>
          <a:noFill/>
        </p:spPr>
        <p:txBody>
          <a:bodyPr wrap="square" rtlCol="0">
            <a:spAutoFit/>
          </a:bodyPr>
          <a:lstStyle/>
          <a:p>
            <a:r>
              <a:rPr lang="es-BO" sz="1400" b="1" dirty="0">
                <a:solidFill>
                  <a:srgbClr val="FF0000"/>
                </a:solidFill>
              </a:rPr>
              <a:t>1</a:t>
            </a:r>
          </a:p>
        </p:txBody>
      </p:sp>
      <p:sp>
        <p:nvSpPr>
          <p:cNvPr id="17" name="Rectángulo 16"/>
          <p:cNvSpPr/>
          <p:nvPr/>
        </p:nvSpPr>
        <p:spPr>
          <a:xfrm>
            <a:off x="4814570" y="449251"/>
            <a:ext cx="4430014" cy="2723717"/>
          </a:xfrm>
          <a:prstGeom prst="rect">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s-BO"/>
          </a:p>
        </p:txBody>
      </p:sp>
      <p:sp>
        <p:nvSpPr>
          <p:cNvPr id="18" name="CuadroTexto 17"/>
          <p:cNvSpPr txBox="1"/>
          <p:nvPr/>
        </p:nvSpPr>
        <p:spPr>
          <a:xfrm>
            <a:off x="6820852" y="5157217"/>
            <a:ext cx="417449" cy="307777"/>
          </a:xfrm>
          <a:prstGeom prst="rect">
            <a:avLst/>
          </a:prstGeom>
          <a:noFill/>
        </p:spPr>
        <p:txBody>
          <a:bodyPr wrap="square" rtlCol="0">
            <a:spAutoFit/>
          </a:bodyPr>
          <a:lstStyle/>
          <a:p>
            <a:r>
              <a:rPr lang="es-BO" sz="1400" b="1" dirty="0" smtClean="0">
                <a:solidFill>
                  <a:srgbClr val="FF0000"/>
                </a:solidFill>
              </a:rPr>
              <a:t>26</a:t>
            </a:r>
            <a:endParaRPr lang="es-BO" sz="1400" b="1" dirty="0">
              <a:solidFill>
                <a:srgbClr val="FF0000"/>
              </a:solidFill>
            </a:endParaRPr>
          </a:p>
        </p:txBody>
      </p:sp>
      <p:sp>
        <p:nvSpPr>
          <p:cNvPr id="19" name="CuadroTexto 18"/>
          <p:cNvSpPr txBox="1"/>
          <p:nvPr/>
        </p:nvSpPr>
        <p:spPr>
          <a:xfrm>
            <a:off x="9250553" y="309283"/>
            <a:ext cx="417449" cy="307777"/>
          </a:xfrm>
          <a:prstGeom prst="rect">
            <a:avLst/>
          </a:prstGeom>
          <a:noFill/>
        </p:spPr>
        <p:txBody>
          <a:bodyPr wrap="square" rtlCol="0">
            <a:spAutoFit/>
          </a:bodyPr>
          <a:lstStyle/>
          <a:p>
            <a:r>
              <a:rPr lang="es-BO" sz="1400" b="1" dirty="0" smtClean="0">
                <a:solidFill>
                  <a:srgbClr val="FF0000"/>
                </a:solidFill>
              </a:rPr>
              <a:t>25</a:t>
            </a:r>
            <a:endParaRPr lang="es-BO" sz="1400" b="1" dirty="0">
              <a:solidFill>
                <a:srgbClr val="FF0000"/>
              </a:solidFill>
            </a:endParaRPr>
          </a:p>
        </p:txBody>
      </p:sp>
      <p:sp>
        <p:nvSpPr>
          <p:cNvPr id="20" name="CuadroTexto 19"/>
          <p:cNvSpPr txBox="1"/>
          <p:nvPr/>
        </p:nvSpPr>
        <p:spPr>
          <a:xfrm>
            <a:off x="1080489" y="4900711"/>
            <a:ext cx="417449" cy="307777"/>
          </a:xfrm>
          <a:prstGeom prst="rect">
            <a:avLst/>
          </a:prstGeom>
          <a:noFill/>
        </p:spPr>
        <p:txBody>
          <a:bodyPr wrap="square" rtlCol="0">
            <a:spAutoFit/>
          </a:bodyPr>
          <a:lstStyle/>
          <a:p>
            <a:r>
              <a:rPr lang="es-BO" sz="1400" b="1" dirty="0" smtClean="0">
                <a:solidFill>
                  <a:srgbClr val="FF0000"/>
                </a:solidFill>
              </a:rPr>
              <a:t>26</a:t>
            </a:r>
            <a:endParaRPr lang="es-BO" sz="1400" b="1" dirty="0">
              <a:solidFill>
                <a:srgbClr val="FF0000"/>
              </a:solidFill>
            </a:endParaRPr>
          </a:p>
        </p:txBody>
      </p:sp>
      <p:sp>
        <p:nvSpPr>
          <p:cNvPr id="21" name="CuadroTexto 20"/>
          <p:cNvSpPr txBox="1"/>
          <p:nvPr/>
        </p:nvSpPr>
        <p:spPr>
          <a:xfrm rot="5400000">
            <a:off x="10181736" y="432394"/>
            <a:ext cx="1243691" cy="369332"/>
          </a:xfrm>
          <a:prstGeom prst="rect">
            <a:avLst/>
          </a:prstGeom>
          <a:noFill/>
        </p:spPr>
        <p:txBody>
          <a:bodyPr wrap="square" rtlCol="0">
            <a:spAutoFit/>
          </a:bodyPr>
          <a:lstStyle/>
          <a:p>
            <a:r>
              <a:rPr lang="es-BO" dirty="0" smtClean="0"/>
              <a:t>BDA-111</a:t>
            </a:r>
            <a:endParaRPr lang="es-BO" dirty="0"/>
          </a:p>
        </p:txBody>
      </p:sp>
    </p:spTree>
    <p:extLst>
      <p:ext uri="{BB962C8B-B14F-4D97-AF65-F5344CB8AC3E}">
        <p14:creationId xmlns:p14="http://schemas.microsoft.com/office/powerpoint/2010/main" val="370053641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p:nvPr/>
        </p:nvPicPr>
        <p:blipFill>
          <a:blip r:embed="rId2"/>
          <a:stretch>
            <a:fillRect/>
          </a:stretch>
        </p:blipFill>
        <p:spPr>
          <a:xfrm>
            <a:off x="515125" y="1160541"/>
            <a:ext cx="2776716" cy="3322129"/>
          </a:xfrm>
          <a:prstGeom prst="rect">
            <a:avLst/>
          </a:prstGeom>
        </p:spPr>
      </p:pic>
      <p:pic>
        <p:nvPicPr>
          <p:cNvPr id="5" name="Imagen 4"/>
          <p:cNvPicPr/>
          <p:nvPr/>
        </p:nvPicPr>
        <p:blipFill>
          <a:blip r:embed="rId3">
            <a:extLst>
              <a:ext uri="{28A0092B-C50C-407E-A947-70E740481C1C}">
                <a14:useLocalDpi xmlns:a14="http://schemas.microsoft.com/office/drawing/2010/main" val="0"/>
              </a:ext>
            </a:extLst>
          </a:blip>
          <a:srcRect/>
          <a:stretch>
            <a:fillRect/>
          </a:stretch>
        </p:blipFill>
        <p:spPr bwMode="auto">
          <a:xfrm>
            <a:off x="4125150" y="782066"/>
            <a:ext cx="4296410" cy="2715260"/>
          </a:xfrm>
          <a:prstGeom prst="rect">
            <a:avLst/>
          </a:prstGeom>
          <a:noFill/>
        </p:spPr>
      </p:pic>
      <p:sp>
        <p:nvSpPr>
          <p:cNvPr id="7" name="Marcador de contenido 2"/>
          <p:cNvSpPr txBox="1">
            <a:spLocks/>
          </p:cNvSpPr>
          <p:nvPr/>
        </p:nvSpPr>
        <p:spPr>
          <a:xfrm>
            <a:off x="368820" y="617060"/>
            <a:ext cx="3288780" cy="489364"/>
          </a:xfrm>
          <a:prstGeom prst="rect">
            <a:avLst/>
          </a:prstGeom>
        </p:spPr>
        <p:style>
          <a:lnRef idx="2">
            <a:schemeClr val="dk1"/>
          </a:lnRef>
          <a:fillRef idx="1">
            <a:schemeClr val="lt1"/>
          </a:fillRef>
          <a:effectRef idx="0">
            <a:schemeClr val="dk1"/>
          </a:effectRef>
          <a:fontRef idx="minor">
            <a:schemeClr val="dk1"/>
          </a:fontRef>
        </p:style>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2000" b="0" i="0" kern="1200">
                <a:solidFill>
                  <a:schemeClr val="dk1"/>
                </a:solidFill>
                <a:latin typeface="+mn-lt"/>
                <a:ea typeface="+mn-ea"/>
                <a:cs typeface="+mn-cs"/>
              </a:defRPr>
            </a:lvl1pPr>
            <a:lvl2pPr marL="742950" indent="-28575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800" b="0" i="0" kern="1200">
                <a:solidFill>
                  <a:schemeClr val="dk1"/>
                </a:solidFill>
                <a:latin typeface="+mn-lt"/>
                <a:ea typeface="+mn-ea"/>
                <a:cs typeface="+mn-cs"/>
              </a:defRPr>
            </a:lvl2pPr>
            <a:lvl3pPr marL="1143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600" b="0" i="0" kern="1200">
                <a:solidFill>
                  <a:schemeClr val="dk1"/>
                </a:solidFill>
                <a:latin typeface="+mn-lt"/>
                <a:ea typeface="+mn-ea"/>
                <a:cs typeface="+mn-cs"/>
              </a:defRPr>
            </a:lvl3pPr>
            <a:lvl4pPr marL="1600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dk1"/>
                </a:solidFill>
                <a:latin typeface="+mn-lt"/>
                <a:ea typeface="+mn-ea"/>
                <a:cs typeface="+mn-cs"/>
              </a:defRPr>
            </a:lvl4pPr>
            <a:lvl5pPr marL="20574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dk1"/>
                </a:solidFill>
                <a:latin typeface="+mn-lt"/>
                <a:ea typeface="+mn-ea"/>
                <a:cs typeface="+mn-cs"/>
              </a:defRPr>
            </a:lvl5pPr>
            <a:lvl6pPr marL="25146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dk1"/>
                </a:solidFill>
                <a:latin typeface="+mn-lt"/>
                <a:ea typeface="+mn-ea"/>
                <a:cs typeface="+mn-cs"/>
              </a:defRPr>
            </a:lvl6pPr>
            <a:lvl7pPr marL="29718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dk1"/>
                </a:solidFill>
                <a:latin typeface="+mn-lt"/>
                <a:ea typeface="+mn-ea"/>
                <a:cs typeface="+mn-cs"/>
              </a:defRPr>
            </a:lvl7pPr>
            <a:lvl8pPr marL="3429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dk1"/>
                </a:solidFill>
                <a:latin typeface="+mn-lt"/>
                <a:ea typeface="+mn-ea"/>
                <a:cs typeface="+mn-cs"/>
              </a:defRPr>
            </a:lvl8pPr>
            <a:lvl9pPr marL="3886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dk1"/>
                </a:solidFill>
                <a:latin typeface="+mn-lt"/>
                <a:ea typeface="+mn-ea"/>
                <a:cs typeface="+mn-cs"/>
              </a:defRPr>
            </a:lvl9pPr>
          </a:lstStyle>
          <a:p>
            <a:r>
              <a:rPr lang="es-BO" sz="1200" dirty="0" smtClean="0">
                <a:solidFill>
                  <a:schemeClr val="bg1"/>
                </a:solidFill>
              </a:rPr>
              <a:t>PASO 27: en caso de salir la siguiente imagen:</a:t>
            </a:r>
            <a:endParaRPr lang="es-BO" dirty="0">
              <a:solidFill>
                <a:schemeClr val="bg1"/>
              </a:solidFill>
            </a:endParaRPr>
          </a:p>
        </p:txBody>
      </p:sp>
      <p:sp>
        <p:nvSpPr>
          <p:cNvPr id="9" name="Marcador de contenido 2"/>
          <p:cNvSpPr txBox="1">
            <a:spLocks/>
          </p:cNvSpPr>
          <p:nvPr/>
        </p:nvSpPr>
        <p:spPr>
          <a:xfrm>
            <a:off x="368820" y="4777486"/>
            <a:ext cx="3105900" cy="708914"/>
          </a:xfrm>
          <a:prstGeom prst="rect">
            <a:avLst/>
          </a:prstGeom>
        </p:spPr>
        <p:style>
          <a:lnRef idx="2">
            <a:schemeClr val="dk1"/>
          </a:lnRef>
          <a:fillRef idx="1">
            <a:schemeClr val="lt1"/>
          </a:fillRef>
          <a:effectRef idx="0">
            <a:schemeClr val="dk1"/>
          </a:effectRef>
          <a:fontRef idx="minor">
            <a:schemeClr val="dk1"/>
          </a:fontRef>
        </p:style>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2000" b="0" i="0" kern="1200">
                <a:solidFill>
                  <a:schemeClr val="dk1"/>
                </a:solidFill>
                <a:latin typeface="+mn-lt"/>
                <a:ea typeface="+mn-ea"/>
                <a:cs typeface="+mn-cs"/>
              </a:defRPr>
            </a:lvl1pPr>
            <a:lvl2pPr marL="742950" indent="-28575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800" b="0" i="0" kern="1200">
                <a:solidFill>
                  <a:schemeClr val="dk1"/>
                </a:solidFill>
                <a:latin typeface="+mn-lt"/>
                <a:ea typeface="+mn-ea"/>
                <a:cs typeface="+mn-cs"/>
              </a:defRPr>
            </a:lvl2pPr>
            <a:lvl3pPr marL="1143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600" b="0" i="0" kern="1200">
                <a:solidFill>
                  <a:schemeClr val="dk1"/>
                </a:solidFill>
                <a:latin typeface="+mn-lt"/>
                <a:ea typeface="+mn-ea"/>
                <a:cs typeface="+mn-cs"/>
              </a:defRPr>
            </a:lvl3pPr>
            <a:lvl4pPr marL="1600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dk1"/>
                </a:solidFill>
                <a:latin typeface="+mn-lt"/>
                <a:ea typeface="+mn-ea"/>
                <a:cs typeface="+mn-cs"/>
              </a:defRPr>
            </a:lvl4pPr>
            <a:lvl5pPr marL="20574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dk1"/>
                </a:solidFill>
                <a:latin typeface="+mn-lt"/>
                <a:ea typeface="+mn-ea"/>
                <a:cs typeface="+mn-cs"/>
              </a:defRPr>
            </a:lvl5pPr>
            <a:lvl6pPr marL="25146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dk1"/>
                </a:solidFill>
                <a:latin typeface="+mn-lt"/>
                <a:ea typeface="+mn-ea"/>
                <a:cs typeface="+mn-cs"/>
              </a:defRPr>
            </a:lvl6pPr>
            <a:lvl7pPr marL="29718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dk1"/>
                </a:solidFill>
                <a:latin typeface="+mn-lt"/>
                <a:ea typeface="+mn-ea"/>
                <a:cs typeface="+mn-cs"/>
              </a:defRPr>
            </a:lvl7pPr>
            <a:lvl8pPr marL="3429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dk1"/>
                </a:solidFill>
                <a:latin typeface="+mn-lt"/>
                <a:ea typeface="+mn-ea"/>
                <a:cs typeface="+mn-cs"/>
              </a:defRPr>
            </a:lvl8pPr>
            <a:lvl9pPr marL="3886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dk1"/>
                </a:solidFill>
                <a:latin typeface="+mn-lt"/>
                <a:ea typeface="+mn-ea"/>
                <a:cs typeface="+mn-cs"/>
              </a:defRPr>
            </a:lvl9pPr>
          </a:lstStyle>
          <a:p>
            <a:pPr marL="0" indent="0">
              <a:buNone/>
            </a:pPr>
            <a:r>
              <a:rPr lang="es-BO" sz="1200" dirty="0" smtClean="0">
                <a:solidFill>
                  <a:schemeClr val="bg1"/>
                </a:solidFill>
              </a:rPr>
              <a:t>Lo único que debemos hacer es volver a colocar nuestra contraseña en los dos apartados que se nos da.</a:t>
            </a:r>
            <a:endParaRPr lang="es-BO" sz="1200" dirty="0">
              <a:solidFill>
                <a:schemeClr val="bg1"/>
              </a:solidFill>
            </a:endParaRPr>
          </a:p>
        </p:txBody>
      </p:sp>
      <p:sp>
        <p:nvSpPr>
          <p:cNvPr id="10" name="Rectángulo 9"/>
          <p:cNvSpPr/>
          <p:nvPr/>
        </p:nvSpPr>
        <p:spPr>
          <a:xfrm>
            <a:off x="5704190" y="1977040"/>
            <a:ext cx="2369962" cy="674719"/>
          </a:xfrm>
          <a:prstGeom prst="rect">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s-BO"/>
          </a:p>
        </p:txBody>
      </p:sp>
      <p:sp>
        <p:nvSpPr>
          <p:cNvPr id="11" name="CuadroTexto 10"/>
          <p:cNvSpPr txBox="1"/>
          <p:nvPr/>
        </p:nvSpPr>
        <p:spPr>
          <a:xfrm>
            <a:off x="5356782" y="2139696"/>
            <a:ext cx="417449" cy="307777"/>
          </a:xfrm>
          <a:prstGeom prst="rect">
            <a:avLst/>
          </a:prstGeom>
          <a:noFill/>
        </p:spPr>
        <p:txBody>
          <a:bodyPr wrap="square" rtlCol="0">
            <a:spAutoFit/>
          </a:bodyPr>
          <a:lstStyle/>
          <a:p>
            <a:r>
              <a:rPr lang="es-BO" sz="1400" b="1" dirty="0" smtClean="0">
                <a:solidFill>
                  <a:srgbClr val="FF0000"/>
                </a:solidFill>
              </a:rPr>
              <a:t>27</a:t>
            </a:r>
            <a:endParaRPr lang="es-BO" sz="1400" b="1" dirty="0">
              <a:solidFill>
                <a:srgbClr val="FF0000"/>
              </a:solidFill>
            </a:endParaRPr>
          </a:p>
        </p:txBody>
      </p:sp>
      <p:sp>
        <p:nvSpPr>
          <p:cNvPr id="12" name="CuadroTexto 11"/>
          <p:cNvSpPr txBox="1"/>
          <p:nvPr/>
        </p:nvSpPr>
        <p:spPr>
          <a:xfrm rot="5400000">
            <a:off x="10181736" y="432394"/>
            <a:ext cx="1243691" cy="369332"/>
          </a:xfrm>
          <a:prstGeom prst="rect">
            <a:avLst/>
          </a:prstGeom>
          <a:noFill/>
        </p:spPr>
        <p:txBody>
          <a:bodyPr wrap="square" rtlCol="0">
            <a:spAutoFit/>
          </a:bodyPr>
          <a:lstStyle/>
          <a:p>
            <a:r>
              <a:rPr lang="es-BO" dirty="0" smtClean="0"/>
              <a:t>BDA-111</a:t>
            </a:r>
            <a:endParaRPr lang="es-BO" dirty="0"/>
          </a:p>
        </p:txBody>
      </p:sp>
    </p:spTree>
    <p:extLst>
      <p:ext uri="{BB962C8B-B14F-4D97-AF65-F5344CB8AC3E}">
        <p14:creationId xmlns:p14="http://schemas.microsoft.com/office/powerpoint/2010/main" val="175624304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contenido 2"/>
          <p:cNvSpPr txBox="1">
            <a:spLocks/>
          </p:cNvSpPr>
          <p:nvPr/>
        </p:nvSpPr>
        <p:spPr>
          <a:xfrm>
            <a:off x="1884806" y="507746"/>
            <a:ext cx="6683122" cy="580390"/>
          </a:xfrm>
          <a:prstGeom prst="rect">
            <a:avLst/>
          </a:prstGeom>
        </p:spPr>
        <p:style>
          <a:lnRef idx="2">
            <a:schemeClr val="dk1"/>
          </a:lnRef>
          <a:fillRef idx="1">
            <a:schemeClr val="lt1"/>
          </a:fillRef>
          <a:effectRef idx="0">
            <a:schemeClr val="dk1"/>
          </a:effectRef>
          <a:fontRef idx="minor">
            <a:schemeClr val="dk1"/>
          </a:fontRef>
        </p:style>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2000" b="0" i="0" kern="1200">
                <a:solidFill>
                  <a:schemeClr val="dk1"/>
                </a:solidFill>
                <a:latin typeface="+mn-lt"/>
                <a:ea typeface="+mn-ea"/>
                <a:cs typeface="+mn-cs"/>
              </a:defRPr>
            </a:lvl1pPr>
            <a:lvl2pPr marL="742950" indent="-28575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800" b="0" i="0" kern="1200">
                <a:solidFill>
                  <a:schemeClr val="dk1"/>
                </a:solidFill>
                <a:latin typeface="+mn-lt"/>
                <a:ea typeface="+mn-ea"/>
                <a:cs typeface="+mn-cs"/>
              </a:defRPr>
            </a:lvl2pPr>
            <a:lvl3pPr marL="1143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600" b="0" i="0" kern="1200">
                <a:solidFill>
                  <a:schemeClr val="dk1"/>
                </a:solidFill>
                <a:latin typeface="+mn-lt"/>
                <a:ea typeface="+mn-ea"/>
                <a:cs typeface="+mn-cs"/>
              </a:defRPr>
            </a:lvl3pPr>
            <a:lvl4pPr marL="1600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dk1"/>
                </a:solidFill>
                <a:latin typeface="+mn-lt"/>
                <a:ea typeface="+mn-ea"/>
                <a:cs typeface="+mn-cs"/>
              </a:defRPr>
            </a:lvl4pPr>
            <a:lvl5pPr marL="20574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dk1"/>
                </a:solidFill>
                <a:latin typeface="+mn-lt"/>
                <a:ea typeface="+mn-ea"/>
                <a:cs typeface="+mn-cs"/>
              </a:defRPr>
            </a:lvl5pPr>
            <a:lvl6pPr marL="25146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dk1"/>
                </a:solidFill>
                <a:latin typeface="+mn-lt"/>
                <a:ea typeface="+mn-ea"/>
                <a:cs typeface="+mn-cs"/>
              </a:defRPr>
            </a:lvl6pPr>
            <a:lvl7pPr marL="29718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dk1"/>
                </a:solidFill>
                <a:latin typeface="+mn-lt"/>
                <a:ea typeface="+mn-ea"/>
                <a:cs typeface="+mn-cs"/>
              </a:defRPr>
            </a:lvl7pPr>
            <a:lvl8pPr marL="3429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dk1"/>
                </a:solidFill>
                <a:latin typeface="+mn-lt"/>
                <a:ea typeface="+mn-ea"/>
                <a:cs typeface="+mn-cs"/>
              </a:defRPr>
            </a:lvl8pPr>
            <a:lvl9pPr marL="3886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dk1"/>
                </a:solidFill>
                <a:latin typeface="+mn-lt"/>
                <a:ea typeface="+mn-ea"/>
                <a:cs typeface="+mn-cs"/>
              </a:defRPr>
            </a:lvl9pPr>
          </a:lstStyle>
          <a:p>
            <a:r>
              <a:rPr lang="es-BO" sz="1200" dirty="0" smtClean="0">
                <a:solidFill>
                  <a:schemeClr val="bg1"/>
                </a:solidFill>
              </a:rPr>
              <a:t>PASO 28: una vez Hecho lo anterior se ejecutara el programa, en la parte superior se mostrara el usuario que estamos usando y el tipo de autentificación.</a:t>
            </a:r>
            <a:endParaRPr lang="es-BO" dirty="0">
              <a:solidFill>
                <a:schemeClr val="bg1"/>
              </a:solidFill>
            </a:endParaRPr>
          </a:p>
        </p:txBody>
      </p:sp>
      <p:sp>
        <p:nvSpPr>
          <p:cNvPr id="5" name="CuadroTexto 4"/>
          <p:cNvSpPr txBox="1"/>
          <p:nvPr/>
        </p:nvSpPr>
        <p:spPr>
          <a:xfrm rot="5400000">
            <a:off x="10181736" y="432394"/>
            <a:ext cx="1243691" cy="369332"/>
          </a:xfrm>
          <a:prstGeom prst="rect">
            <a:avLst/>
          </a:prstGeom>
          <a:noFill/>
        </p:spPr>
        <p:txBody>
          <a:bodyPr wrap="square" rtlCol="0">
            <a:spAutoFit/>
          </a:bodyPr>
          <a:lstStyle/>
          <a:p>
            <a:r>
              <a:rPr lang="es-BO" dirty="0" smtClean="0"/>
              <a:t>BDA-111</a:t>
            </a:r>
            <a:endParaRPr lang="es-BO" dirty="0"/>
          </a:p>
        </p:txBody>
      </p:sp>
      <p:pic>
        <p:nvPicPr>
          <p:cNvPr id="6" name="Imagen 5"/>
          <p:cNvPicPr/>
          <p:nvPr/>
        </p:nvPicPr>
        <p:blipFill>
          <a:blip r:embed="rId2">
            <a:extLst>
              <a:ext uri="{28A0092B-C50C-407E-A947-70E740481C1C}">
                <a14:useLocalDpi xmlns:a14="http://schemas.microsoft.com/office/drawing/2010/main" val="0"/>
              </a:ext>
            </a:extLst>
          </a:blip>
          <a:srcRect/>
          <a:stretch>
            <a:fillRect/>
          </a:stretch>
        </p:blipFill>
        <p:spPr bwMode="auto">
          <a:xfrm>
            <a:off x="2086038" y="1619884"/>
            <a:ext cx="6381306" cy="3418460"/>
          </a:xfrm>
          <a:prstGeom prst="rect">
            <a:avLst/>
          </a:prstGeom>
          <a:noFill/>
        </p:spPr>
      </p:pic>
      <p:sp>
        <p:nvSpPr>
          <p:cNvPr id="7" name="Rectángulo 6"/>
          <p:cNvSpPr/>
          <p:nvPr/>
        </p:nvSpPr>
        <p:spPr>
          <a:xfrm>
            <a:off x="2778110" y="2370233"/>
            <a:ext cx="4125610" cy="235808"/>
          </a:xfrm>
          <a:prstGeom prst="rect">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s-BO"/>
          </a:p>
        </p:txBody>
      </p:sp>
      <p:sp>
        <p:nvSpPr>
          <p:cNvPr id="8" name="CuadroTexto 7"/>
          <p:cNvSpPr txBox="1"/>
          <p:nvPr/>
        </p:nvSpPr>
        <p:spPr>
          <a:xfrm>
            <a:off x="4139358" y="2606041"/>
            <a:ext cx="1721946" cy="246221"/>
          </a:xfrm>
          <a:prstGeom prst="rect">
            <a:avLst/>
          </a:prstGeom>
          <a:noFill/>
        </p:spPr>
        <p:txBody>
          <a:bodyPr wrap="square" rtlCol="0">
            <a:spAutoFit/>
          </a:bodyPr>
          <a:lstStyle/>
          <a:p>
            <a:r>
              <a:rPr lang="es-BO" sz="1000" b="1" dirty="0" smtClean="0">
                <a:solidFill>
                  <a:srgbClr val="FF0000"/>
                </a:solidFill>
              </a:rPr>
              <a:t>Tipo de autentificación</a:t>
            </a:r>
            <a:endParaRPr lang="es-BO" sz="1000" b="1" dirty="0">
              <a:solidFill>
                <a:srgbClr val="FF0000"/>
              </a:solidFill>
            </a:endParaRPr>
          </a:p>
        </p:txBody>
      </p:sp>
      <p:sp>
        <p:nvSpPr>
          <p:cNvPr id="9" name="CuadroTexto 8"/>
          <p:cNvSpPr txBox="1"/>
          <p:nvPr/>
        </p:nvSpPr>
        <p:spPr>
          <a:xfrm>
            <a:off x="5942163" y="2606040"/>
            <a:ext cx="1482765" cy="246221"/>
          </a:xfrm>
          <a:prstGeom prst="rect">
            <a:avLst/>
          </a:prstGeom>
          <a:noFill/>
        </p:spPr>
        <p:txBody>
          <a:bodyPr wrap="square" rtlCol="0">
            <a:spAutoFit/>
          </a:bodyPr>
          <a:lstStyle/>
          <a:p>
            <a:r>
              <a:rPr lang="es-BO" sz="1000" b="1" dirty="0" smtClean="0">
                <a:solidFill>
                  <a:srgbClr val="FF0000"/>
                </a:solidFill>
              </a:rPr>
              <a:t>Nombre del usuario</a:t>
            </a:r>
            <a:endParaRPr lang="es-BO" sz="1000" b="1" dirty="0">
              <a:solidFill>
                <a:srgbClr val="FF0000"/>
              </a:solidFill>
            </a:endParaRPr>
          </a:p>
        </p:txBody>
      </p:sp>
    </p:spTree>
    <p:extLst>
      <p:ext uri="{BB962C8B-B14F-4D97-AF65-F5344CB8AC3E}">
        <p14:creationId xmlns:p14="http://schemas.microsoft.com/office/powerpoint/2010/main" val="357035483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p:cNvSpPr txBox="1"/>
          <p:nvPr/>
        </p:nvSpPr>
        <p:spPr>
          <a:xfrm>
            <a:off x="1024128" y="2514600"/>
            <a:ext cx="9912096" cy="830997"/>
          </a:xfrm>
          <a:prstGeom prst="rect">
            <a:avLst/>
          </a:prstGeom>
          <a:noFill/>
        </p:spPr>
        <p:txBody>
          <a:bodyPr wrap="square" rtlCol="0">
            <a:spAutoFit/>
          </a:bodyPr>
          <a:lstStyle/>
          <a:p>
            <a:r>
              <a:rPr lang="es-BO" sz="4800" b="1" i="1" dirty="0" smtClean="0"/>
              <a:t>GRACIAS POR VER ESTE TRABAJO</a:t>
            </a:r>
            <a:endParaRPr lang="es-BO" sz="4800" b="1" i="1" dirty="0"/>
          </a:p>
        </p:txBody>
      </p:sp>
      <p:sp>
        <p:nvSpPr>
          <p:cNvPr id="5" name="CuadroTexto 4"/>
          <p:cNvSpPr txBox="1"/>
          <p:nvPr/>
        </p:nvSpPr>
        <p:spPr>
          <a:xfrm rot="5400000">
            <a:off x="10181736" y="432394"/>
            <a:ext cx="1243691" cy="369332"/>
          </a:xfrm>
          <a:prstGeom prst="rect">
            <a:avLst/>
          </a:prstGeom>
          <a:noFill/>
        </p:spPr>
        <p:txBody>
          <a:bodyPr wrap="square" rtlCol="0">
            <a:spAutoFit/>
          </a:bodyPr>
          <a:lstStyle/>
          <a:p>
            <a:r>
              <a:rPr lang="es-BO" dirty="0" smtClean="0"/>
              <a:t>BDA-111</a:t>
            </a:r>
            <a:endParaRPr lang="es-BO" dirty="0"/>
          </a:p>
        </p:txBody>
      </p:sp>
    </p:spTree>
    <p:extLst>
      <p:ext uri="{BB962C8B-B14F-4D97-AF65-F5344CB8AC3E}">
        <p14:creationId xmlns:p14="http://schemas.microsoft.com/office/powerpoint/2010/main" val="419109751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46111" y="452718"/>
            <a:ext cx="3999041" cy="534834"/>
          </a:xfrm>
        </p:spPr>
        <p:txBody>
          <a:bodyPr/>
          <a:lstStyle/>
          <a:p>
            <a:r>
              <a:rPr lang="es-BO" sz="2400" dirty="0" smtClean="0"/>
              <a:t>CREAR NUEVO USUARIO</a:t>
            </a:r>
            <a:endParaRPr lang="es-BO" sz="2400" dirty="0"/>
          </a:p>
        </p:txBody>
      </p:sp>
      <p:sp>
        <p:nvSpPr>
          <p:cNvPr id="3" name="Marcador de contenido 2"/>
          <p:cNvSpPr>
            <a:spLocks noGrp="1"/>
          </p:cNvSpPr>
          <p:nvPr>
            <p:ph idx="1"/>
          </p:nvPr>
        </p:nvSpPr>
        <p:spPr>
          <a:xfrm>
            <a:off x="646111" y="1101943"/>
            <a:ext cx="3834447" cy="635417"/>
          </a:xfrm>
        </p:spPr>
        <p:style>
          <a:lnRef idx="2">
            <a:schemeClr val="dk1"/>
          </a:lnRef>
          <a:fillRef idx="1">
            <a:schemeClr val="lt1"/>
          </a:fillRef>
          <a:effectRef idx="0">
            <a:schemeClr val="dk1"/>
          </a:effectRef>
          <a:fontRef idx="minor">
            <a:schemeClr val="dk1"/>
          </a:fontRef>
        </p:style>
        <p:txBody>
          <a:bodyPr/>
          <a:lstStyle/>
          <a:p>
            <a:r>
              <a:rPr lang="es-BO" sz="1200" dirty="0" smtClean="0"/>
              <a:t>PASO 1: Ingresara tu ordenador y ubicar la barra de búsqueda.</a:t>
            </a:r>
          </a:p>
          <a:p>
            <a:pPr marL="0" indent="0">
              <a:buNone/>
            </a:pPr>
            <a:endParaRPr lang="es-BO" dirty="0"/>
          </a:p>
        </p:txBody>
      </p:sp>
      <p:pic>
        <p:nvPicPr>
          <p:cNvPr id="6" name="Imagen 5"/>
          <p:cNvPicPr/>
          <p:nvPr/>
        </p:nvPicPr>
        <p:blipFill>
          <a:blip r:embed="rId2" cstate="print">
            <a:extLst>
              <a:ext uri="{28A0092B-C50C-407E-A947-70E740481C1C}">
                <a14:useLocalDpi xmlns:a14="http://schemas.microsoft.com/office/drawing/2010/main" val="0"/>
              </a:ext>
            </a:extLst>
          </a:blip>
          <a:stretch>
            <a:fillRect/>
          </a:stretch>
        </p:blipFill>
        <p:spPr>
          <a:xfrm>
            <a:off x="868680" y="1851751"/>
            <a:ext cx="3145536" cy="2391065"/>
          </a:xfrm>
          <a:prstGeom prst="rect">
            <a:avLst/>
          </a:prstGeom>
        </p:spPr>
      </p:pic>
      <p:sp>
        <p:nvSpPr>
          <p:cNvPr id="7" name="Marcador de contenido 2"/>
          <p:cNvSpPr txBox="1">
            <a:spLocks/>
          </p:cNvSpPr>
          <p:nvPr/>
        </p:nvSpPr>
        <p:spPr>
          <a:xfrm>
            <a:off x="4744593" y="967381"/>
            <a:ext cx="2712783" cy="683469"/>
          </a:xfrm>
          <a:prstGeom prst="rect">
            <a:avLst/>
          </a:prstGeom>
        </p:spPr>
        <p:style>
          <a:lnRef idx="2">
            <a:schemeClr val="dk1"/>
          </a:lnRef>
          <a:fillRef idx="1">
            <a:schemeClr val="lt1"/>
          </a:fillRef>
          <a:effectRef idx="0">
            <a:schemeClr val="dk1"/>
          </a:effectRef>
          <a:fontRef idx="minor">
            <a:schemeClr val="dk1"/>
          </a:fontRef>
        </p:style>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9pPr>
          </a:lstStyle>
          <a:p>
            <a:r>
              <a:rPr lang="es-BO" sz="1200" dirty="0" smtClean="0">
                <a:solidFill>
                  <a:schemeClr val="bg1"/>
                </a:solidFill>
              </a:rPr>
              <a:t>PASO 2: buscar SQL server en el buscador</a:t>
            </a:r>
            <a:r>
              <a:rPr lang="es-BO" sz="1400" dirty="0" smtClean="0">
                <a:solidFill>
                  <a:schemeClr val="bg1"/>
                </a:solidFill>
              </a:rPr>
              <a:t>.</a:t>
            </a:r>
          </a:p>
          <a:p>
            <a:pPr marL="0" indent="0">
              <a:buFont typeface="Wingdings 3" charset="2"/>
              <a:buNone/>
            </a:pPr>
            <a:endParaRPr lang="es-BO" dirty="0"/>
          </a:p>
        </p:txBody>
      </p:sp>
      <p:sp>
        <p:nvSpPr>
          <p:cNvPr id="9" name="Rectángulo 8"/>
          <p:cNvSpPr/>
          <p:nvPr/>
        </p:nvSpPr>
        <p:spPr>
          <a:xfrm>
            <a:off x="986282" y="4127267"/>
            <a:ext cx="787654" cy="115549"/>
          </a:xfrm>
          <a:prstGeom prst="rect">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s-BO"/>
          </a:p>
        </p:txBody>
      </p:sp>
      <p:pic>
        <p:nvPicPr>
          <p:cNvPr id="10" name="Imagen 9"/>
          <p:cNvPicPr/>
          <p:nvPr/>
        </p:nvPicPr>
        <p:blipFill>
          <a:blip r:embed="rId3">
            <a:extLst>
              <a:ext uri="{28A0092B-C50C-407E-A947-70E740481C1C}">
                <a14:useLocalDpi xmlns:a14="http://schemas.microsoft.com/office/drawing/2010/main" val="0"/>
              </a:ext>
            </a:extLst>
          </a:blip>
          <a:srcRect/>
          <a:stretch>
            <a:fillRect/>
          </a:stretch>
        </p:blipFill>
        <p:spPr bwMode="auto">
          <a:xfrm>
            <a:off x="4725323" y="1785412"/>
            <a:ext cx="2517457" cy="3794931"/>
          </a:xfrm>
          <a:prstGeom prst="rect">
            <a:avLst/>
          </a:prstGeom>
          <a:noFill/>
        </p:spPr>
      </p:pic>
      <p:sp>
        <p:nvSpPr>
          <p:cNvPr id="11" name="Marcador de contenido 2"/>
          <p:cNvSpPr txBox="1">
            <a:spLocks/>
          </p:cNvSpPr>
          <p:nvPr/>
        </p:nvSpPr>
        <p:spPr>
          <a:xfrm>
            <a:off x="7721411" y="1240402"/>
            <a:ext cx="3493419" cy="993916"/>
          </a:xfrm>
          <a:prstGeom prst="rect">
            <a:avLst/>
          </a:prstGeom>
        </p:spPr>
        <p:style>
          <a:lnRef idx="2">
            <a:schemeClr val="dk1"/>
          </a:lnRef>
          <a:fillRef idx="1">
            <a:schemeClr val="lt1"/>
          </a:fillRef>
          <a:effectRef idx="0">
            <a:schemeClr val="dk1"/>
          </a:effectRef>
          <a:fontRef idx="minor">
            <a:schemeClr val="dk1"/>
          </a:fontRef>
        </p:style>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9pPr>
          </a:lstStyle>
          <a:p>
            <a:r>
              <a:rPr lang="es-BO" sz="1200" dirty="0" smtClean="0">
                <a:solidFill>
                  <a:schemeClr val="bg1"/>
                </a:solidFill>
              </a:rPr>
              <a:t>PASO 3: has clic en la aplicación de Microsoft SQL Server Management Studio 18, esperamos a que se habrá la aplicación.</a:t>
            </a:r>
            <a:endParaRPr lang="es-BO" sz="1200" b="1" dirty="0" smtClean="0">
              <a:ln w="12700" cmpd="sng">
                <a:solidFill>
                  <a:schemeClr val="accent4"/>
                </a:solidFill>
                <a:prstDash val="solid"/>
              </a:ln>
              <a:solidFill>
                <a:schemeClr val="bg1"/>
              </a:solidFill>
              <a:latin typeface="Broadway" panose="04040905080B02020502" pitchFamily="82" charset="0"/>
            </a:endParaRPr>
          </a:p>
          <a:p>
            <a:endParaRPr lang="es-BO" sz="1000" dirty="0" smtClean="0"/>
          </a:p>
          <a:p>
            <a:pPr marL="0" indent="0">
              <a:buFont typeface="Wingdings 3" charset="2"/>
              <a:buNone/>
            </a:pPr>
            <a:endParaRPr lang="es-BO" sz="1100" dirty="0"/>
          </a:p>
        </p:txBody>
      </p:sp>
      <p:sp>
        <p:nvSpPr>
          <p:cNvPr id="12" name="CuadroTexto 11"/>
          <p:cNvSpPr txBox="1"/>
          <p:nvPr/>
        </p:nvSpPr>
        <p:spPr>
          <a:xfrm rot="5400000">
            <a:off x="10181736" y="432394"/>
            <a:ext cx="1243691" cy="369332"/>
          </a:xfrm>
          <a:prstGeom prst="rect">
            <a:avLst/>
          </a:prstGeom>
          <a:noFill/>
        </p:spPr>
        <p:txBody>
          <a:bodyPr wrap="square" rtlCol="0">
            <a:spAutoFit/>
          </a:bodyPr>
          <a:lstStyle/>
          <a:p>
            <a:r>
              <a:rPr lang="es-BO" dirty="0" smtClean="0"/>
              <a:t>BDA-111</a:t>
            </a:r>
            <a:endParaRPr lang="es-BO" dirty="0"/>
          </a:p>
        </p:txBody>
      </p:sp>
      <p:sp>
        <p:nvSpPr>
          <p:cNvPr id="13" name="Rectángulo 12"/>
          <p:cNvSpPr/>
          <p:nvPr/>
        </p:nvSpPr>
        <p:spPr>
          <a:xfrm>
            <a:off x="4923657" y="5425611"/>
            <a:ext cx="624318" cy="154732"/>
          </a:xfrm>
          <a:prstGeom prst="rect">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s-BO"/>
          </a:p>
        </p:txBody>
      </p:sp>
      <p:sp>
        <p:nvSpPr>
          <p:cNvPr id="14" name="Rectángulo 13"/>
          <p:cNvSpPr/>
          <p:nvPr/>
        </p:nvSpPr>
        <p:spPr>
          <a:xfrm>
            <a:off x="4923657" y="2219124"/>
            <a:ext cx="1386903" cy="463296"/>
          </a:xfrm>
          <a:prstGeom prst="rect">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s-BO"/>
          </a:p>
        </p:txBody>
      </p:sp>
      <p:sp>
        <p:nvSpPr>
          <p:cNvPr id="15" name="CuadroTexto 14"/>
          <p:cNvSpPr txBox="1"/>
          <p:nvPr/>
        </p:nvSpPr>
        <p:spPr>
          <a:xfrm>
            <a:off x="5547975" y="5318311"/>
            <a:ext cx="299116" cy="369332"/>
          </a:xfrm>
          <a:prstGeom prst="rect">
            <a:avLst/>
          </a:prstGeom>
          <a:noFill/>
        </p:spPr>
        <p:txBody>
          <a:bodyPr wrap="square" rtlCol="0">
            <a:spAutoFit/>
          </a:bodyPr>
          <a:lstStyle/>
          <a:p>
            <a:r>
              <a:rPr lang="es-BO" dirty="0">
                <a:solidFill>
                  <a:srgbClr val="FF0000"/>
                </a:solidFill>
              </a:rPr>
              <a:t>2</a:t>
            </a:r>
            <a:endParaRPr lang="es-BO" dirty="0">
              <a:solidFill>
                <a:srgbClr val="FF0000"/>
              </a:solidFill>
            </a:endParaRPr>
          </a:p>
        </p:txBody>
      </p:sp>
      <p:sp>
        <p:nvSpPr>
          <p:cNvPr id="16" name="CuadroTexto 15"/>
          <p:cNvSpPr txBox="1"/>
          <p:nvPr/>
        </p:nvSpPr>
        <p:spPr>
          <a:xfrm>
            <a:off x="6359336" y="2266106"/>
            <a:ext cx="299116" cy="369332"/>
          </a:xfrm>
          <a:prstGeom prst="rect">
            <a:avLst/>
          </a:prstGeom>
          <a:noFill/>
        </p:spPr>
        <p:txBody>
          <a:bodyPr wrap="square" rtlCol="0">
            <a:spAutoFit/>
          </a:bodyPr>
          <a:lstStyle/>
          <a:p>
            <a:r>
              <a:rPr lang="es-BO" dirty="0" smtClean="0">
                <a:solidFill>
                  <a:srgbClr val="FF0000"/>
                </a:solidFill>
              </a:rPr>
              <a:t>3</a:t>
            </a:r>
            <a:endParaRPr lang="es-BO" dirty="0">
              <a:solidFill>
                <a:srgbClr val="FF0000"/>
              </a:solidFill>
            </a:endParaRPr>
          </a:p>
        </p:txBody>
      </p:sp>
      <p:sp>
        <p:nvSpPr>
          <p:cNvPr id="18" name="CuadroTexto 17"/>
          <p:cNvSpPr txBox="1"/>
          <p:nvPr/>
        </p:nvSpPr>
        <p:spPr>
          <a:xfrm>
            <a:off x="1727978" y="4046541"/>
            <a:ext cx="235204" cy="276999"/>
          </a:xfrm>
          <a:prstGeom prst="rect">
            <a:avLst/>
          </a:prstGeom>
          <a:noFill/>
        </p:spPr>
        <p:txBody>
          <a:bodyPr wrap="square" rtlCol="0">
            <a:spAutoFit/>
          </a:bodyPr>
          <a:lstStyle/>
          <a:p>
            <a:r>
              <a:rPr lang="es-BO" sz="1200" dirty="0" smtClean="0">
                <a:solidFill>
                  <a:srgbClr val="FF0000"/>
                </a:solidFill>
              </a:rPr>
              <a:t>1</a:t>
            </a:r>
            <a:endParaRPr lang="es-BO" sz="1200" dirty="0">
              <a:solidFill>
                <a:srgbClr val="FF0000"/>
              </a:solidFill>
            </a:endParaRPr>
          </a:p>
        </p:txBody>
      </p:sp>
      <p:pic>
        <p:nvPicPr>
          <p:cNvPr id="19" name="Imagen 18"/>
          <p:cNvPicPr/>
          <p:nvPr/>
        </p:nvPicPr>
        <p:blipFill rotWithShape="1">
          <a:blip r:embed="rId4"/>
          <a:srcRect l="14758" t="17960" r="17669" b="15727"/>
          <a:stretch/>
        </p:blipFill>
        <p:spPr bwMode="auto">
          <a:xfrm>
            <a:off x="8001080" y="2336390"/>
            <a:ext cx="2175700" cy="3243953"/>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51141138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p:cNvSpPr txBox="1"/>
          <p:nvPr/>
        </p:nvSpPr>
        <p:spPr>
          <a:xfrm rot="5400000">
            <a:off x="10181736" y="432394"/>
            <a:ext cx="1243691" cy="369332"/>
          </a:xfrm>
          <a:prstGeom prst="rect">
            <a:avLst/>
          </a:prstGeom>
          <a:noFill/>
        </p:spPr>
        <p:txBody>
          <a:bodyPr wrap="square" rtlCol="0">
            <a:spAutoFit/>
          </a:bodyPr>
          <a:lstStyle/>
          <a:p>
            <a:r>
              <a:rPr lang="es-BO" dirty="0" smtClean="0"/>
              <a:t>BDA-111</a:t>
            </a:r>
            <a:endParaRPr lang="es-BO" dirty="0"/>
          </a:p>
        </p:txBody>
      </p:sp>
      <p:sp>
        <p:nvSpPr>
          <p:cNvPr id="5" name="Marcador de contenido 2"/>
          <p:cNvSpPr>
            <a:spLocks noGrp="1"/>
          </p:cNvSpPr>
          <p:nvPr>
            <p:ph idx="1"/>
          </p:nvPr>
        </p:nvSpPr>
        <p:spPr>
          <a:xfrm>
            <a:off x="371791" y="388711"/>
            <a:ext cx="3834447" cy="850195"/>
          </a:xfrm>
        </p:spPr>
        <p:style>
          <a:lnRef idx="2">
            <a:schemeClr val="dk1"/>
          </a:lnRef>
          <a:fillRef idx="1">
            <a:schemeClr val="lt1"/>
          </a:fillRef>
          <a:effectRef idx="0">
            <a:schemeClr val="dk1"/>
          </a:effectRef>
          <a:fontRef idx="minor">
            <a:schemeClr val="dk1"/>
          </a:fontRef>
        </p:style>
        <p:txBody>
          <a:bodyPr>
            <a:noAutofit/>
          </a:bodyPr>
          <a:lstStyle/>
          <a:p>
            <a:r>
              <a:rPr lang="es-BO" sz="1200" dirty="0" smtClean="0">
                <a:solidFill>
                  <a:schemeClr val="bg1"/>
                </a:solidFill>
              </a:rPr>
              <a:t>PASO 4: Aparecerá una ventana donde se nos pedirá el nombre del servidor entre otras cosas, haremos clic en el botón donde dice conect</a:t>
            </a:r>
            <a:r>
              <a:rPr lang="es-BO" sz="1400" dirty="0" smtClean="0">
                <a:solidFill>
                  <a:schemeClr val="bg1"/>
                </a:solidFill>
              </a:rPr>
              <a:t>.</a:t>
            </a:r>
            <a:endParaRPr lang="es-BO" dirty="0">
              <a:solidFill>
                <a:schemeClr val="bg1"/>
              </a:solidFill>
            </a:endParaRPr>
          </a:p>
        </p:txBody>
      </p:sp>
      <p:pic>
        <p:nvPicPr>
          <p:cNvPr id="9" name="Imagen 8"/>
          <p:cNvPicPr/>
          <p:nvPr/>
        </p:nvPicPr>
        <p:blipFill>
          <a:blip r:embed="rId2">
            <a:extLst>
              <a:ext uri="{28A0092B-C50C-407E-A947-70E740481C1C}">
                <a14:useLocalDpi xmlns:a14="http://schemas.microsoft.com/office/drawing/2010/main" val="0"/>
              </a:ext>
            </a:extLst>
          </a:blip>
          <a:stretch>
            <a:fillRect/>
          </a:stretch>
        </p:blipFill>
        <p:spPr>
          <a:xfrm>
            <a:off x="371791" y="1354927"/>
            <a:ext cx="3779585" cy="2787305"/>
          </a:xfrm>
          <a:prstGeom prst="rect">
            <a:avLst/>
          </a:prstGeom>
        </p:spPr>
      </p:pic>
      <p:sp>
        <p:nvSpPr>
          <p:cNvPr id="10" name="Rectángulo 9"/>
          <p:cNvSpPr/>
          <p:nvPr/>
        </p:nvSpPr>
        <p:spPr>
          <a:xfrm>
            <a:off x="1598930" y="3697499"/>
            <a:ext cx="540766" cy="161269"/>
          </a:xfrm>
          <a:prstGeom prst="rect">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s-BO"/>
          </a:p>
        </p:txBody>
      </p:sp>
      <p:sp>
        <p:nvSpPr>
          <p:cNvPr id="12" name="CuadroTexto 11"/>
          <p:cNvSpPr txBox="1"/>
          <p:nvPr/>
        </p:nvSpPr>
        <p:spPr>
          <a:xfrm>
            <a:off x="1299814" y="3593467"/>
            <a:ext cx="299116" cy="369332"/>
          </a:xfrm>
          <a:prstGeom prst="rect">
            <a:avLst/>
          </a:prstGeom>
          <a:noFill/>
        </p:spPr>
        <p:txBody>
          <a:bodyPr wrap="square" rtlCol="0">
            <a:spAutoFit/>
          </a:bodyPr>
          <a:lstStyle/>
          <a:p>
            <a:r>
              <a:rPr lang="es-BO" dirty="0">
                <a:solidFill>
                  <a:srgbClr val="FF0000"/>
                </a:solidFill>
              </a:rPr>
              <a:t>4</a:t>
            </a:r>
            <a:endParaRPr lang="es-BO" dirty="0">
              <a:solidFill>
                <a:srgbClr val="FF0000"/>
              </a:solidFill>
            </a:endParaRPr>
          </a:p>
        </p:txBody>
      </p:sp>
      <p:pic>
        <p:nvPicPr>
          <p:cNvPr id="13" name="Imagen 12"/>
          <p:cNvPicPr/>
          <p:nvPr/>
        </p:nvPicPr>
        <p:blipFill>
          <a:blip r:embed="rId3">
            <a:extLst>
              <a:ext uri="{28A0092B-C50C-407E-A947-70E740481C1C}">
                <a14:useLocalDpi xmlns:a14="http://schemas.microsoft.com/office/drawing/2010/main" val="0"/>
              </a:ext>
            </a:extLst>
          </a:blip>
          <a:stretch>
            <a:fillRect/>
          </a:stretch>
        </p:blipFill>
        <p:spPr>
          <a:xfrm>
            <a:off x="5079399" y="1258855"/>
            <a:ext cx="2727389" cy="3342238"/>
          </a:xfrm>
          <a:prstGeom prst="rect">
            <a:avLst/>
          </a:prstGeom>
        </p:spPr>
      </p:pic>
      <p:sp>
        <p:nvSpPr>
          <p:cNvPr id="14" name="Marcador de contenido 2"/>
          <p:cNvSpPr txBox="1">
            <a:spLocks/>
          </p:cNvSpPr>
          <p:nvPr/>
        </p:nvSpPr>
        <p:spPr>
          <a:xfrm>
            <a:off x="4684711" y="388710"/>
            <a:ext cx="3834447" cy="850195"/>
          </a:xfrm>
          <a:prstGeom prst="rect">
            <a:avLst/>
          </a:prstGeom>
        </p:spPr>
        <p:style>
          <a:lnRef idx="2">
            <a:schemeClr val="dk1"/>
          </a:lnRef>
          <a:fillRef idx="1">
            <a:schemeClr val="lt1"/>
          </a:fillRef>
          <a:effectRef idx="0">
            <a:schemeClr val="dk1"/>
          </a:effectRef>
          <a:fontRef idx="minor">
            <a:schemeClr val="dk1"/>
          </a:fontRef>
        </p:style>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2000" b="0" i="0" kern="1200">
                <a:solidFill>
                  <a:schemeClr val="dk1"/>
                </a:solidFill>
                <a:latin typeface="+mn-lt"/>
                <a:ea typeface="+mn-ea"/>
                <a:cs typeface="+mn-cs"/>
              </a:defRPr>
            </a:lvl1pPr>
            <a:lvl2pPr marL="742950" indent="-28575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800" b="0" i="0" kern="1200">
                <a:solidFill>
                  <a:schemeClr val="dk1"/>
                </a:solidFill>
                <a:latin typeface="+mn-lt"/>
                <a:ea typeface="+mn-ea"/>
                <a:cs typeface="+mn-cs"/>
              </a:defRPr>
            </a:lvl2pPr>
            <a:lvl3pPr marL="1143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600" b="0" i="0" kern="1200">
                <a:solidFill>
                  <a:schemeClr val="dk1"/>
                </a:solidFill>
                <a:latin typeface="+mn-lt"/>
                <a:ea typeface="+mn-ea"/>
                <a:cs typeface="+mn-cs"/>
              </a:defRPr>
            </a:lvl3pPr>
            <a:lvl4pPr marL="1600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dk1"/>
                </a:solidFill>
                <a:latin typeface="+mn-lt"/>
                <a:ea typeface="+mn-ea"/>
                <a:cs typeface="+mn-cs"/>
              </a:defRPr>
            </a:lvl4pPr>
            <a:lvl5pPr marL="20574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dk1"/>
                </a:solidFill>
                <a:latin typeface="+mn-lt"/>
                <a:ea typeface="+mn-ea"/>
                <a:cs typeface="+mn-cs"/>
              </a:defRPr>
            </a:lvl5pPr>
            <a:lvl6pPr marL="25146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dk1"/>
                </a:solidFill>
                <a:latin typeface="+mn-lt"/>
                <a:ea typeface="+mn-ea"/>
                <a:cs typeface="+mn-cs"/>
              </a:defRPr>
            </a:lvl6pPr>
            <a:lvl7pPr marL="29718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dk1"/>
                </a:solidFill>
                <a:latin typeface="+mn-lt"/>
                <a:ea typeface="+mn-ea"/>
                <a:cs typeface="+mn-cs"/>
              </a:defRPr>
            </a:lvl7pPr>
            <a:lvl8pPr marL="3429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dk1"/>
                </a:solidFill>
                <a:latin typeface="+mn-lt"/>
                <a:ea typeface="+mn-ea"/>
                <a:cs typeface="+mn-cs"/>
              </a:defRPr>
            </a:lvl8pPr>
            <a:lvl9pPr marL="3886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dk1"/>
                </a:solidFill>
                <a:latin typeface="+mn-lt"/>
                <a:ea typeface="+mn-ea"/>
                <a:cs typeface="+mn-cs"/>
              </a:defRPr>
            </a:lvl9pPr>
          </a:lstStyle>
          <a:p>
            <a:r>
              <a:rPr lang="es-BO" sz="1200" dirty="0" smtClean="0">
                <a:solidFill>
                  <a:schemeClr val="bg1"/>
                </a:solidFill>
              </a:rPr>
              <a:t>PASO 5: una vez dentro del programa se desplegara un apartado de carpetas, haremos clic izquierdo en la carpeta Security.</a:t>
            </a:r>
            <a:endParaRPr lang="es-BO" dirty="0">
              <a:solidFill>
                <a:schemeClr val="bg1"/>
              </a:solidFill>
            </a:endParaRPr>
          </a:p>
        </p:txBody>
      </p:sp>
      <p:sp>
        <p:nvSpPr>
          <p:cNvPr id="15" name="Rectángulo 14"/>
          <p:cNvSpPr/>
          <p:nvPr/>
        </p:nvSpPr>
        <p:spPr>
          <a:xfrm>
            <a:off x="5474907" y="2014668"/>
            <a:ext cx="290116" cy="153215"/>
          </a:xfrm>
          <a:prstGeom prst="rect">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s-BO"/>
          </a:p>
        </p:txBody>
      </p:sp>
      <p:sp>
        <p:nvSpPr>
          <p:cNvPr id="16" name="CuadroTexto 15"/>
          <p:cNvSpPr txBox="1"/>
          <p:nvPr/>
        </p:nvSpPr>
        <p:spPr>
          <a:xfrm>
            <a:off x="5765023" y="1918283"/>
            <a:ext cx="299116" cy="307777"/>
          </a:xfrm>
          <a:prstGeom prst="rect">
            <a:avLst/>
          </a:prstGeom>
          <a:noFill/>
        </p:spPr>
        <p:txBody>
          <a:bodyPr wrap="square" rtlCol="0">
            <a:spAutoFit/>
          </a:bodyPr>
          <a:lstStyle/>
          <a:p>
            <a:r>
              <a:rPr lang="es-BO" sz="1400" b="1" dirty="0">
                <a:solidFill>
                  <a:srgbClr val="FF0000"/>
                </a:solidFill>
              </a:rPr>
              <a:t>5</a:t>
            </a:r>
            <a:endParaRPr lang="es-BO" sz="1400" b="1" dirty="0">
              <a:solidFill>
                <a:srgbClr val="FF0000"/>
              </a:solidFill>
            </a:endParaRPr>
          </a:p>
        </p:txBody>
      </p:sp>
      <p:sp>
        <p:nvSpPr>
          <p:cNvPr id="18" name="Marcador de contenido 2"/>
          <p:cNvSpPr txBox="1">
            <a:spLocks/>
          </p:cNvSpPr>
          <p:nvPr/>
        </p:nvSpPr>
        <p:spPr>
          <a:xfrm>
            <a:off x="8096904" y="1878441"/>
            <a:ext cx="3762864" cy="1184221"/>
          </a:xfrm>
          <a:prstGeom prst="rect">
            <a:avLst/>
          </a:prstGeom>
        </p:spPr>
        <p:style>
          <a:lnRef idx="2">
            <a:schemeClr val="dk1"/>
          </a:lnRef>
          <a:fillRef idx="1">
            <a:schemeClr val="lt1"/>
          </a:fillRef>
          <a:effectRef idx="0">
            <a:schemeClr val="dk1"/>
          </a:effectRef>
          <a:fontRef idx="minor">
            <a:schemeClr val="dk1"/>
          </a:fontRef>
        </p:style>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2000" b="0" i="0" kern="1200">
                <a:solidFill>
                  <a:schemeClr val="dk1"/>
                </a:solidFill>
                <a:latin typeface="+mn-lt"/>
                <a:ea typeface="+mn-ea"/>
                <a:cs typeface="+mn-cs"/>
              </a:defRPr>
            </a:lvl1pPr>
            <a:lvl2pPr marL="742950" indent="-28575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800" b="0" i="0" kern="1200">
                <a:solidFill>
                  <a:schemeClr val="dk1"/>
                </a:solidFill>
                <a:latin typeface="+mn-lt"/>
                <a:ea typeface="+mn-ea"/>
                <a:cs typeface="+mn-cs"/>
              </a:defRPr>
            </a:lvl2pPr>
            <a:lvl3pPr marL="1143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600" b="0" i="0" kern="1200">
                <a:solidFill>
                  <a:schemeClr val="dk1"/>
                </a:solidFill>
                <a:latin typeface="+mn-lt"/>
                <a:ea typeface="+mn-ea"/>
                <a:cs typeface="+mn-cs"/>
              </a:defRPr>
            </a:lvl3pPr>
            <a:lvl4pPr marL="1600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dk1"/>
                </a:solidFill>
                <a:latin typeface="+mn-lt"/>
                <a:ea typeface="+mn-ea"/>
                <a:cs typeface="+mn-cs"/>
              </a:defRPr>
            </a:lvl4pPr>
            <a:lvl5pPr marL="20574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dk1"/>
                </a:solidFill>
                <a:latin typeface="+mn-lt"/>
                <a:ea typeface="+mn-ea"/>
                <a:cs typeface="+mn-cs"/>
              </a:defRPr>
            </a:lvl5pPr>
            <a:lvl6pPr marL="25146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dk1"/>
                </a:solidFill>
                <a:latin typeface="+mn-lt"/>
                <a:ea typeface="+mn-ea"/>
                <a:cs typeface="+mn-cs"/>
              </a:defRPr>
            </a:lvl6pPr>
            <a:lvl7pPr marL="29718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dk1"/>
                </a:solidFill>
                <a:latin typeface="+mn-lt"/>
                <a:ea typeface="+mn-ea"/>
                <a:cs typeface="+mn-cs"/>
              </a:defRPr>
            </a:lvl7pPr>
            <a:lvl8pPr marL="3429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dk1"/>
                </a:solidFill>
                <a:latin typeface="+mn-lt"/>
                <a:ea typeface="+mn-ea"/>
                <a:cs typeface="+mn-cs"/>
              </a:defRPr>
            </a:lvl8pPr>
            <a:lvl9pPr marL="3886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dk1"/>
                </a:solidFill>
                <a:latin typeface="+mn-lt"/>
                <a:ea typeface="+mn-ea"/>
                <a:cs typeface="+mn-cs"/>
              </a:defRPr>
            </a:lvl9pPr>
          </a:lstStyle>
          <a:p>
            <a:r>
              <a:rPr lang="es-BO" sz="1200" dirty="0" smtClean="0">
                <a:solidFill>
                  <a:schemeClr val="bg1"/>
                </a:solidFill>
              </a:rPr>
              <a:t>PASO 6: una vez hecho clic en la carpeta Security se despliega una serie de sub carpetas, haremos clic en la carpeta que dice Logins, aquí podremos ver todos los inicios de sesión.</a:t>
            </a:r>
            <a:endParaRPr lang="es-BO" dirty="0">
              <a:solidFill>
                <a:schemeClr val="bg1"/>
              </a:solidFill>
            </a:endParaRPr>
          </a:p>
        </p:txBody>
      </p:sp>
      <p:pic>
        <p:nvPicPr>
          <p:cNvPr id="19" name="Imagen 18"/>
          <p:cNvPicPr/>
          <p:nvPr/>
        </p:nvPicPr>
        <p:blipFill>
          <a:blip r:embed="rId4">
            <a:extLst>
              <a:ext uri="{28A0092B-C50C-407E-A947-70E740481C1C}">
                <a14:useLocalDpi xmlns:a14="http://schemas.microsoft.com/office/drawing/2010/main" val="0"/>
              </a:ext>
            </a:extLst>
          </a:blip>
          <a:stretch>
            <a:fillRect/>
          </a:stretch>
        </p:blipFill>
        <p:spPr>
          <a:xfrm>
            <a:off x="8455150" y="3345753"/>
            <a:ext cx="2724531" cy="2510679"/>
          </a:xfrm>
          <a:prstGeom prst="rect">
            <a:avLst/>
          </a:prstGeom>
        </p:spPr>
      </p:pic>
      <p:sp>
        <p:nvSpPr>
          <p:cNvPr id="11" name="Rectángulo 10"/>
          <p:cNvSpPr/>
          <p:nvPr/>
        </p:nvSpPr>
        <p:spPr>
          <a:xfrm>
            <a:off x="8812958" y="4251085"/>
            <a:ext cx="367618" cy="138035"/>
          </a:xfrm>
          <a:prstGeom prst="rect">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s-BO"/>
          </a:p>
        </p:txBody>
      </p:sp>
      <p:sp>
        <p:nvSpPr>
          <p:cNvPr id="17" name="CuadroTexto 16"/>
          <p:cNvSpPr txBox="1"/>
          <p:nvPr/>
        </p:nvSpPr>
        <p:spPr>
          <a:xfrm>
            <a:off x="9180576" y="4166213"/>
            <a:ext cx="261144" cy="307777"/>
          </a:xfrm>
          <a:prstGeom prst="rect">
            <a:avLst/>
          </a:prstGeom>
          <a:noFill/>
        </p:spPr>
        <p:txBody>
          <a:bodyPr wrap="square" rtlCol="0">
            <a:spAutoFit/>
          </a:bodyPr>
          <a:lstStyle/>
          <a:p>
            <a:r>
              <a:rPr lang="es-BO" sz="1400" b="1" dirty="0">
                <a:solidFill>
                  <a:srgbClr val="FF0000"/>
                </a:solidFill>
              </a:rPr>
              <a:t>6</a:t>
            </a:r>
            <a:endParaRPr lang="es-BO" sz="1400" b="1" dirty="0">
              <a:solidFill>
                <a:srgbClr val="FF0000"/>
              </a:solidFill>
            </a:endParaRPr>
          </a:p>
        </p:txBody>
      </p:sp>
    </p:spTree>
    <p:extLst>
      <p:ext uri="{BB962C8B-B14F-4D97-AF65-F5344CB8AC3E}">
        <p14:creationId xmlns:p14="http://schemas.microsoft.com/office/powerpoint/2010/main" val="202276271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p:cNvSpPr txBox="1"/>
          <p:nvPr/>
        </p:nvSpPr>
        <p:spPr>
          <a:xfrm rot="5400000">
            <a:off x="10181736" y="432394"/>
            <a:ext cx="1243691" cy="369332"/>
          </a:xfrm>
          <a:prstGeom prst="rect">
            <a:avLst/>
          </a:prstGeom>
          <a:noFill/>
        </p:spPr>
        <p:txBody>
          <a:bodyPr wrap="square" rtlCol="0">
            <a:spAutoFit/>
          </a:bodyPr>
          <a:lstStyle/>
          <a:p>
            <a:r>
              <a:rPr lang="es-BO" dirty="0" smtClean="0"/>
              <a:t>BDA-111</a:t>
            </a:r>
            <a:endParaRPr lang="es-BO" dirty="0"/>
          </a:p>
        </p:txBody>
      </p:sp>
      <p:sp>
        <p:nvSpPr>
          <p:cNvPr id="11" name="Marcador de contenido 2"/>
          <p:cNvSpPr txBox="1">
            <a:spLocks/>
          </p:cNvSpPr>
          <p:nvPr/>
        </p:nvSpPr>
        <p:spPr>
          <a:xfrm>
            <a:off x="260497" y="278819"/>
            <a:ext cx="3762864" cy="960087"/>
          </a:xfrm>
          <a:prstGeom prst="rect">
            <a:avLst/>
          </a:prstGeom>
        </p:spPr>
        <p:style>
          <a:lnRef idx="2">
            <a:schemeClr val="dk1"/>
          </a:lnRef>
          <a:fillRef idx="1">
            <a:schemeClr val="lt1"/>
          </a:fillRef>
          <a:effectRef idx="0">
            <a:schemeClr val="dk1"/>
          </a:effectRef>
          <a:fontRef idx="minor">
            <a:schemeClr val="dk1"/>
          </a:fontRef>
        </p:style>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2000" b="0" i="0" kern="1200">
                <a:solidFill>
                  <a:schemeClr val="dk1"/>
                </a:solidFill>
                <a:latin typeface="+mn-lt"/>
                <a:ea typeface="+mn-ea"/>
                <a:cs typeface="+mn-cs"/>
              </a:defRPr>
            </a:lvl1pPr>
            <a:lvl2pPr marL="742950" indent="-28575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800" b="0" i="0" kern="1200">
                <a:solidFill>
                  <a:schemeClr val="dk1"/>
                </a:solidFill>
                <a:latin typeface="+mn-lt"/>
                <a:ea typeface="+mn-ea"/>
                <a:cs typeface="+mn-cs"/>
              </a:defRPr>
            </a:lvl2pPr>
            <a:lvl3pPr marL="1143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600" b="0" i="0" kern="1200">
                <a:solidFill>
                  <a:schemeClr val="dk1"/>
                </a:solidFill>
                <a:latin typeface="+mn-lt"/>
                <a:ea typeface="+mn-ea"/>
                <a:cs typeface="+mn-cs"/>
              </a:defRPr>
            </a:lvl3pPr>
            <a:lvl4pPr marL="1600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dk1"/>
                </a:solidFill>
                <a:latin typeface="+mn-lt"/>
                <a:ea typeface="+mn-ea"/>
                <a:cs typeface="+mn-cs"/>
              </a:defRPr>
            </a:lvl4pPr>
            <a:lvl5pPr marL="20574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dk1"/>
                </a:solidFill>
                <a:latin typeface="+mn-lt"/>
                <a:ea typeface="+mn-ea"/>
                <a:cs typeface="+mn-cs"/>
              </a:defRPr>
            </a:lvl5pPr>
            <a:lvl6pPr marL="25146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dk1"/>
                </a:solidFill>
                <a:latin typeface="+mn-lt"/>
                <a:ea typeface="+mn-ea"/>
                <a:cs typeface="+mn-cs"/>
              </a:defRPr>
            </a:lvl6pPr>
            <a:lvl7pPr marL="29718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dk1"/>
                </a:solidFill>
                <a:latin typeface="+mn-lt"/>
                <a:ea typeface="+mn-ea"/>
                <a:cs typeface="+mn-cs"/>
              </a:defRPr>
            </a:lvl7pPr>
            <a:lvl8pPr marL="3429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dk1"/>
                </a:solidFill>
                <a:latin typeface="+mn-lt"/>
                <a:ea typeface="+mn-ea"/>
                <a:cs typeface="+mn-cs"/>
              </a:defRPr>
            </a:lvl8pPr>
            <a:lvl9pPr marL="3886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dk1"/>
                </a:solidFill>
                <a:latin typeface="+mn-lt"/>
                <a:ea typeface="+mn-ea"/>
                <a:cs typeface="+mn-cs"/>
              </a:defRPr>
            </a:lvl9pPr>
          </a:lstStyle>
          <a:p>
            <a:r>
              <a:rPr lang="es-BO" sz="1200" dirty="0" smtClean="0">
                <a:solidFill>
                  <a:schemeClr val="bg1"/>
                </a:solidFill>
              </a:rPr>
              <a:t>PASO 7: para crear un nuevo usuario lo que se debe de hacer es, hacer clic derecho en la carpeta logins, desplegando una serie de opciones</a:t>
            </a:r>
            <a:endParaRPr lang="es-BO" dirty="0">
              <a:solidFill>
                <a:schemeClr val="bg1"/>
              </a:solidFill>
            </a:endParaRPr>
          </a:p>
        </p:txBody>
      </p:sp>
      <p:pic>
        <p:nvPicPr>
          <p:cNvPr id="12" name="Imagen 11"/>
          <p:cNvPicPr/>
          <p:nvPr/>
        </p:nvPicPr>
        <p:blipFill>
          <a:blip r:embed="rId2">
            <a:extLst>
              <a:ext uri="{28A0092B-C50C-407E-A947-70E740481C1C}">
                <a14:useLocalDpi xmlns:a14="http://schemas.microsoft.com/office/drawing/2010/main" val="0"/>
              </a:ext>
            </a:extLst>
          </a:blip>
          <a:srcRect/>
          <a:stretch>
            <a:fillRect/>
          </a:stretch>
        </p:blipFill>
        <p:spPr bwMode="auto">
          <a:xfrm>
            <a:off x="260497" y="2128117"/>
            <a:ext cx="2974075" cy="3134784"/>
          </a:xfrm>
          <a:prstGeom prst="rect">
            <a:avLst/>
          </a:prstGeom>
          <a:noFill/>
        </p:spPr>
      </p:pic>
      <p:sp>
        <p:nvSpPr>
          <p:cNvPr id="5" name="Rectángulo 4"/>
          <p:cNvSpPr/>
          <p:nvPr/>
        </p:nvSpPr>
        <p:spPr>
          <a:xfrm>
            <a:off x="802814" y="2934349"/>
            <a:ext cx="367618" cy="165467"/>
          </a:xfrm>
          <a:prstGeom prst="rect">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s-BO"/>
          </a:p>
        </p:txBody>
      </p:sp>
      <p:sp>
        <p:nvSpPr>
          <p:cNvPr id="9" name="CuadroTexto 8"/>
          <p:cNvSpPr txBox="1"/>
          <p:nvPr/>
        </p:nvSpPr>
        <p:spPr>
          <a:xfrm>
            <a:off x="1170432" y="2774328"/>
            <a:ext cx="261144" cy="307777"/>
          </a:xfrm>
          <a:prstGeom prst="rect">
            <a:avLst/>
          </a:prstGeom>
          <a:noFill/>
        </p:spPr>
        <p:txBody>
          <a:bodyPr wrap="square" rtlCol="0">
            <a:spAutoFit/>
          </a:bodyPr>
          <a:lstStyle/>
          <a:p>
            <a:r>
              <a:rPr lang="es-BO" sz="1400" b="1" dirty="0" smtClean="0">
                <a:solidFill>
                  <a:srgbClr val="FF0000"/>
                </a:solidFill>
              </a:rPr>
              <a:t>7</a:t>
            </a:r>
            <a:endParaRPr lang="es-BO" sz="1400" b="1" dirty="0">
              <a:solidFill>
                <a:srgbClr val="FF0000"/>
              </a:solidFill>
            </a:endParaRPr>
          </a:p>
        </p:txBody>
      </p:sp>
      <p:sp>
        <p:nvSpPr>
          <p:cNvPr id="13" name="Marcador de contenido 2"/>
          <p:cNvSpPr txBox="1">
            <a:spLocks/>
          </p:cNvSpPr>
          <p:nvPr/>
        </p:nvSpPr>
        <p:spPr>
          <a:xfrm>
            <a:off x="260497" y="1328017"/>
            <a:ext cx="2787503" cy="557100"/>
          </a:xfrm>
          <a:prstGeom prst="rect">
            <a:avLst/>
          </a:prstGeom>
        </p:spPr>
        <p:style>
          <a:lnRef idx="2">
            <a:schemeClr val="dk1"/>
          </a:lnRef>
          <a:fillRef idx="1">
            <a:schemeClr val="lt1"/>
          </a:fillRef>
          <a:effectRef idx="0">
            <a:schemeClr val="dk1"/>
          </a:effectRef>
          <a:fontRef idx="minor">
            <a:schemeClr val="dk1"/>
          </a:fontRef>
        </p:style>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2000" b="0" i="0" kern="1200">
                <a:solidFill>
                  <a:schemeClr val="dk1"/>
                </a:solidFill>
                <a:latin typeface="+mn-lt"/>
                <a:ea typeface="+mn-ea"/>
                <a:cs typeface="+mn-cs"/>
              </a:defRPr>
            </a:lvl1pPr>
            <a:lvl2pPr marL="742950" indent="-28575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800" b="0" i="0" kern="1200">
                <a:solidFill>
                  <a:schemeClr val="dk1"/>
                </a:solidFill>
                <a:latin typeface="+mn-lt"/>
                <a:ea typeface="+mn-ea"/>
                <a:cs typeface="+mn-cs"/>
              </a:defRPr>
            </a:lvl2pPr>
            <a:lvl3pPr marL="1143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600" b="0" i="0" kern="1200">
                <a:solidFill>
                  <a:schemeClr val="dk1"/>
                </a:solidFill>
                <a:latin typeface="+mn-lt"/>
                <a:ea typeface="+mn-ea"/>
                <a:cs typeface="+mn-cs"/>
              </a:defRPr>
            </a:lvl3pPr>
            <a:lvl4pPr marL="1600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dk1"/>
                </a:solidFill>
                <a:latin typeface="+mn-lt"/>
                <a:ea typeface="+mn-ea"/>
                <a:cs typeface="+mn-cs"/>
              </a:defRPr>
            </a:lvl4pPr>
            <a:lvl5pPr marL="20574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dk1"/>
                </a:solidFill>
                <a:latin typeface="+mn-lt"/>
                <a:ea typeface="+mn-ea"/>
                <a:cs typeface="+mn-cs"/>
              </a:defRPr>
            </a:lvl5pPr>
            <a:lvl6pPr marL="25146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dk1"/>
                </a:solidFill>
                <a:latin typeface="+mn-lt"/>
                <a:ea typeface="+mn-ea"/>
                <a:cs typeface="+mn-cs"/>
              </a:defRPr>
            </a:lvl6pPr>
            <a:lvl7pPr marL="29718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dk1"/>
                </a:solidFill>
                <a:latin typeface="+mn-lt"/>
                <a:ea typeface="+mn-ea"/>
                <a:cs typeface="+mn-cs"/>
              </a:defRPr>
            </a:lvl7pPr>
            <a:lvl8pPr marL="3429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dk1"/>
                </a:solidFill>
                <a:latin typeface="+mn-lt"/>
                <a:ea typeface="+mn-ea"/>
                <a:cs typeface="+mn-cs"/>
              </a:defRPr>
            </a:lvl8pPr>
            <a:lvl9pPr marL="3886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dk1"/>
                </a:solidFill>
                <a:latin typeface="+mn-lt"/>
                <a:ea typeface="+mn-ea"/>
                <a:cs typeface="+mn-cs"/>
              </a:defRPr>
            </a:lvl9pPr>
          </a:lstStyle>
          <a:p>
            <a:r>
              <a:rPr lang="es-BO" sz="1200" dirty="0" smtClean="0">
                <a:solidFill>
                  <a:schemeClr val="bg1"/>
                </a:solidFill>
              </a:rPr>
              <a:t>PASO 8: haremos clic en la opción que dice New logins.</a:t>
            </a:r>
            <a:endParaRPr lang="es-BO" dirty="0">
              <a:solidFill>
                <a:schemeClr val="bg1"/>
              </a:solidFill>
            </a:endParaRPr>
          </a:p>
        </p:txBody>
      </p:sp>
      <p:sp>
        <p:nvSpPr>
          <p:cNvPr id="8" name="CuadroTexto 7"/>
          <p:cNvSpPr txBox="1"/>
          <p:nvPr/>
        </p:nvSpPr>
        <p:spPr>
          <a:xfrm>
            <a:off x="2278150" y="2872049"/>
            <a:ext cx="261144" cy="307777"/>
          </a:xfrm>
          <a:prstGeom prst="rect">
            <a:avLst/>
          </a:prstGeom>
          <a:noFill/>
        </p:spPr>
        <p:txBody>
          <a:bodyPr wrap="square" rtlCol="0">
            <a:spAutoFit/>
          </a:bodyPr>
          <a:lstStyle/>
          <a:p>
            <a:r>
              <a:rPr lang="es-BO" sz="1400" b="1" dirty="0">
                <a:solidFill>
                  <a:srgbClr val="FF0000"/>
                </a:solidFill>
              </a:rPr>
              <a:t>8</a:t>
            </a:r>
            <a:endParaRPr lang="es-BO" sz="1400" b="1" dirty="0">
              <a:solidFill>
                <a:srgbClr val="FF0000"/>
              </a:solidFill>
            </a:endParaRPr>
          </a:p>
        </p:txBody>
      </p:sp>
      <p:sp>
        <p:nvSpPr>
          <p:cNvPr id="6" name="Rectángulo 5"/>
          <p:cNvSpPr/>
          <p:nvPr/>
        </p:nvSpPr>
        <p:spPr>
          <a:xfrm>
            <a:off x="1019869" y="3099816"/>
            <a:ext cx="1321642" cy="160021"/>
          </a:xfrm>
          <a:prstGeom prst="rect">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s-BO"/>
          </a:p>
        </p:txBody>
      </p:sp>
      <p:sp>
        <p:nvSpPr>
          <p:cNvPr id="14" name="Marcador de contenido 2"/>
          <p:cNvSpPr txBox="1">
            <a:spLocks/>
          </p:cNvSpPr>
          <p:nvPr/>
        </p:nvSpPr>
        <p:spPr>
          <a:xfrm>
            <a:off x="4445401" y="339587"/>
            <a:ext cx="3573887" cy="611390"/>
          </a:xfrm>
          <a:prstGeom prst="rect">
            <a:avLst/>
          </a:prstGeom>
        </p:spPr>
        <p:style>
          <a:lnRef idx="2">
            <a:schemeClr val="dk1"/>
          </a:lnRef>
          <a:fillRef idx="1">
            <a:schemeClr val="lt1"/>
          </a:fillRef>
          <a:effectRef idx="0">
            <a:schemeClr val="dk1"/>
          </a:effectRef>
          <a:fontRef idx="minor">
            <a:schemeClr val="dk1"/>
          </a:fontRef>
        </p:style>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2000" b="0" i="0" kern="1200">
                <a:solidFill>
                  <a:schemeClr val="dk1"/>
                </a:solidFill>
                <a:latin typeface="+mn-lt"/>
                <a:ea typeface="+mn-ea"/>
                <a:cs typeface="+mn-cs"/>
              </a:defRPr>
            </a:lvl1pPr>
            <a:lvl2pPr marL="742950" indent="-28575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800" b="0" i="0" kern="1200">
                <a:solidFill>
                  <a:schemeClr val="dk1"/>
                </a:solidFill>
                <a:latin typeface="+mn-lt"/>
                <a:ea typeface="+mn-ea"/>
                <a:cs typeface="+mn-cs"/>
              </a:defRPr>
            </a:lvl2pPr>
            <a:lvl3pPr marL="1143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600" b="0" i="0" kern="1200">
                <a:solidFill>
                  <a:schemeClr val="dk1"/>
                </a:solidFill>
                <a:latin typeface="+mn-lt"/>
                <a:ea typeface="+mn-ea"/>
                <a:cs typeface="+mn-cs"/>
              </a:defRPr>
            </a:lvl3pPr>
            <a:lvl4pPr marL="1600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dk1"/>
                </a:solidFill>
                <a:latin typeface="+mn-lt"/>
                <a:ea typeface="+mn-ea"/>
                <a:cs typeface="+mn-cs"/>
              </a:defRPr>
            </a:lvl4pPr>
            <a:lvl5pPr marL="20574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dk1"/>
                </a:solidFill>
                <a:latin typeface="+mn-lt"/>
                <a:ea typeface="+mn-ea"/>
                <a:cs typeface="+mn-cs"/>
              </a:defRPr>
            </a:lvl5pPr>
            <a:lvl6pPr marL="25146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dk1"/>
                </a:solidFill>
                <a:latin typeface="+mn-lt"/>
                <a:ea typeface="+mn-ea"/>
                <a:cs typeface="+mn-cs"/>
              </a:defRPr>
            </a:lvl6pPr>
            <a:lvl7pPr marL="29718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dk1"/>
                </a:solidFill>
                <a:latin typeface="+mn-lt"/>
                <a:ea typeface="+mn-ea"/>
                <a:cs typeface="+mn-cs"/>
              </a:defRPr>
            </a:lvl7pPr>
            <a:lvl8pPr marL="3429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dk1"/>
                </a:solidFill>
                <a:latin typeface="+mn-lt"/>
                <a:ea typeface="+mn-ea"/>
                <a:cs typeface="+mn-cs"/>
              </a:defRPr>
            </a:lvl8pPr>
            <a:lvl9pPr marL="3886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dk1"/>
                </a:solidFill>
                <a:latin typeface="+mn-lt"/>
                <a:ea typeface="+mn-ea"/>
                <a:cs typeface="+mn-cs"/>
              </a:defRPr>
            </a:lvl9pPr>
          </a:lstStyle>
          <a:p>
            <a:r>
              <a:rPr lang="es-BO" sz="1200" dirty="0" smtClean="0">
                <a:solidFill>
                  <a:schemeClr val="bg1"/>
                </a:solidFill>
              </a:rPr>
              <a:t>PASO 9: se abrirá una nueva ventana, igual a la que se muestra en la imagen</a:t>
            </a:r>
            <a:endParaRPr lang="es-BO" dirty="0">
              <a:solidFill>
                <a:schemeClr val="bg1"/>
              </a:solidFill>
            </a:endParaRPr>
          </a:p>
        </p:txBody>
      </p:sp>
      <p:pic>
        <p:nvPicPr>
          <p:cNvPr id="15" name="Imagen 14"/>
          <p:cNvPicPr/>
          <p:nvPr/>
        </p:nvPicPr>
        <p:blipFill>
          <a:blip r:embed="rId3">
            <a:extLst>
              <a:ext uri="{28A0092B-C50C-407E-A947-70E740481C1C}">
                <a14:useLocalDpi xmlns:a14="http://schemas.microsoft.com/office/drawing/2010/main" val="0"/>
              </a:ext>
            </a:extLst>
          </a:blip>
          <a:srcRect/>
          <a:stretch>
            <a:fillRect/>
          </a:stretch>
        </p:blipFill>
        <p:spPr bwMode="auto">
          <a:xfrm>
            <a:off x="4342290" y="1194875"/>
            <a:ext cx="5088890" cy="4620260"/>
          </a:xfrm>
          <a:prstGeom prst="rect">
            <a:avLst/>
          </a:prstGeom>
          <a:noFill/>
        </p:spPr>
      </p:pic>
    </p:spTree>
    <p:extLst>
      <p:ext uri="{BB962C8B-B14F-4D97-AF65-F5344CB8AC3E}">
        <p14:creationId xmlns:p14="http://schemas.microsoft.com/office/powerpoint/2010/main" val="596234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p:cNvSpPr txBox="1"/>
          <p:nvPr/>
        </p:nvSpPr>
        <p:spPr>
          <a:xfrm rot="5400000">
            <a:off x="10181736" y="432394"/>
            <a:ext cx="1243691" cy="369332"/>
          </a:xfrm>
          <a:prstGeom prst="rect">
            <a:avLst/>
          </a:prstGeom>
          <a:noFill/>
        </p:spPr>
        <p:txBody>
          <a:bodyPr wrap="square" rtlCol="0">
            <a:spAutoFit/>
          </a:bodyPr>
          <a:lstStyle/>
          <a:p>
            <a:r>
              <a:rPr lang="es-BO" dirty="0" smtClean="0"/>
              <a:t>BDA-111</a:t>
            </a:r>
            <a:endParaRPr lang="es-BO" dirty="0"/>
          </a:p>
        </p:txBody>
      </p:sp>
      <p:pic>
        <p:nvPicPr>
          <p:cNvPr id="8" name="Imagen 7"/>
          <p:cNvPicPr/>
          <p:nvPr/>
        </p:nvPicPr>
        <p:blipFill>
          <a:blip r:embed="rId2">
            <a:extLst>
              <a:ext uri="{28A0092B-C50C-407E-A947-70E740481C1C}">
                <a14:useLocalDpi xmlns:a14="http://schemas.microsoft.com/office/drawing/2010/main" val="0"/>
              </a:ext>
            </a:extLst>
          </a:blip>
          <a:srcRect/>
          <a:stretch>
            <a:fillRect/>
          </a:stretch>
        </p:blipFill>
        <p:spPr bwMode="auto">
          <a:xfrm>
            <a:off x="4460464" y="311365"/>
            <a:ext cx="5649595" cy="1852295"/>
          </a:xfrm>
          <a:prstGeom prst="rect">
            <a:avLst/>
          </a:prstGeom>
          <a:noFill/>
        </p:spPr>
      </p:pic>
      <p:pic>
        <p:nvPicPr>
          <p:cNvPr id="9" name="Imagen 8"/>
          <p:cNvPicPr/>
          <p:nvPr/>
        </p:nvPicPr>
        <p:blipFill>
          <a:blip r:embed="rId3">
            <a:extLst>
              <a:ext uri="{28A0092B-C50C-407E-A947-70E740481C1C}">
                <a14:useLocalDpi xmlns:a14="http://schemas.microsoft.com/office/drawing/2010/main" val="0"/>
              </a:ext>
            </a:extLst>
          </a:blip>
          <a:srcRect/>
          <a:stretch>
            <a:fillRect/>
          </a:stretch>
        </p:blipFill>
        <p:spPr bwMode="auto">
          <a:xfrm>
            <a:off x="4578871" y="2589336"/>
            <a:ext cx="3258185" cy="2648585"/>
          </a:xfrm>
          <a:prstGeom prst="rect">
            <a:avLst/>
          </a:prstGeom>
          <a:noFill/>
        </p:spPr>
      </p:pic>
      <p:sp>
        <p:nvSpPr>
          <p:cNvPr id="11" name="Marcador de contenido 2"/>
          <p:cNvSpPr txBox="1">
            <a:spLocks/>
          </p:cNvSpPr>
          <p:nvPr/>
        </p:nvSpPr>
        <p:spPr>
          <a:xfrm>
            <a:off x="517417" y="311365"/>
            <a:ext cx="3573887" cy="465693"/>
          </a:xfrm>
          <a:prstGeom prst="rect">
            <a:avLst/>
          </a:prstGeom>
        </p:spPr>
        <p:style>
          <a:lnRef idx="2">
            <a:schemeClr val="dk1"/>
          </a:lnRef>
          <a:fillRef idx="1">
            <a:schemeClr val="lt1"/>
          </a:fillRef>
          <a:effectRef idx="0">
            <a:schemeClr val="dk1"/>
          </a:effectRef>
          <a:fontRef idx="minor">
            <a:schemeClr val="dk1"/>
          </a:fontRef>
        </p:style>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2000" b="0" i="0" kern="1200">
                <a:solidFill>
                  <a:schemeClr val="dk1"/>
                </a:solidFill>
                <a:latin typeface="+mn-lt"/>
                <a:ea typeface="+mn-ea"/>
                <a:cs typeface="+mn-cs"/>
              </a:defRPr>
            </a:lvl1pPr>
            <a:lvl2pPr marL="742950" indent="-28575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800" b="0" i="0" kern="1200">
                <a:solidFill>
                  <a:schemeClr val="dk1"/>
                </a:solidFill>
                <a:latin typeface="+mn-lt"/>
                <a:ea typeface="+mn-ea"/>
                <a:cs typeface="+mn-cs"/>
              </a:defRPr>
            </a:lvl2pPr>
            <a:lvl3pPr marL="1143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600" b="0" i="0" kern="1200">
                <a:solidFill>
                  <a:schemeClr val="dk1"/>
                </a:solidFill>
                <a:latin typeface="+mn-lt"/>
                <a:ea typeface="+mn-ea"/>
                <a:cs typeface="+mn-cs"/>
              </a:defRPr>
            </a:lvl3pPr>
            <a:lvl4pPr marL="1600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dk1"/>
                </a:solidFill>
                <a:latin typeface="+mn-lt"/>
                <a:ea typeface="+mn-ea"/>
                <a:cs typeface="+mn-cs"/>
              </a:defRPr>
            </a:lvl4pPr>
            <a:lvl5pPr marL="20574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dk1"/>
                </a:solidFill>
                <a:latin typeface="+mn-lt"/>
                <a:ea typeface="+mn-ea"/>
                <a:cs typeface="+mn-cs"/>
              </a:defRPr>
            </a:lvl5pPr>
            <a:lvl6pPr marL="25146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dk1"/>
                </a:solidFill>
                <a:latin typeface="+mn-lt"/>
                <a:ea typeface="+mn-ea"/>
                <a:cs typeface="+mn-cs"/>
              </a:defRPr>
            </a:lvl6pPr>
            <a:lvl7pPr marL="29718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dk1"/>
                </a:solidFill>
                <a:latin typeface="+mn-lt"/>
                <a:ea typeface="+mn-ea"/>
                <a:cs typeface="+mn-cs"/>
              </a:defRPr>
            </a:lvl7pPr>
            <a:lvl8pPr marL="3429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dk1"/>
                </a:solidFill>
                <a:latin typeface="+mn-lt"/>
                <a:ea typeface="+mn-ea"/>
                <a:cs typeface="+mn-cs"/>
              </a:defRPr>
            </a:lvl8pPr>
            <a:lvl9pPr marL="3886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dk1"/>
                </a:solidFill>
                <a:latin typeface="+mn-lt"/>
                <a:ea typeface="+mn-ea"/>
                <a:cs typeface="+mn-cs"/>
              </a:defRPr>
            </a:lvl9pPr>
          </a:lstStyle>
          <a:p>
            <a:r>
              <a:rPr lang="es-BO" sz="1200" dirty="0" smtClean="0">
                <a:solidFill>
                  <a:schemeClr val="bg1"/>
                </a:solidFill>
              </a:rPr>
              <a:t>PASO 10: hacemos clic en el apartado con la palabra “General”.</a:t>
            </a:r>
            <a:endParaRPr lang="es-BO" dirty="0">
              <a:solidFill>
                <a:schemeClr val="bg1"/>
              </a:solidFill>
            </a:endParaRPr>
          </a:p>
        </p:txBody>
      </p:sp>
      <p:sp>
        <p:nvSpPr>
          <p:cNvPr id="12" name="Marcador de contenido 2"/>
          <p:cNvSpPr txBox="1">
            <a:spLocks/>
          </p:cNvSpPr>
          <p:nvPr/>
        </p:nvSpPr>
        <p:spPr>
          <a:xfrm>
            <a:off x="517416" y="1042214"/>
            <a:ext cx="3573887" cy="667713"/>
          </a:xfrm>
          <a:prstGeom prst="rect">
            <a:avLst/>
          </a:prstGeom>
        </p:spPr>
        <p:style>
          <a:lnRef idx="2">
            <a:schemeClr val="dk1"/>
          </a:lnRef>
          <a:fillRef idx="1">
            <a:schemeClr val="lt1"/>
          </a:fillRef>
          <a:effectRef idx="0">
            <a:schemeClr val="dk1"/>
          </a:effectRef>
          <a:fontRef idx="minor">
            <a:schemeClr val="dk1"/>
          </a:fontRef>
        </p:style>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2000" b="0" i="0" kern="1200">
                <a:solidFill>
                  <a:schemeClr val="dk1"/>
                </a:solidFill>
                <a:latin typeface="+mn-lt"/>
                <a:ea typeface="+mn-ea"/>
                <a:cs typeface="+mn-cs"/>
              </a:defRPr>
            </a:lvl1pPr>
            <a:lvl2pPr marL="742950" indent="-28575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800" b="0" i="0" kern="1200">
                <a:solidFill>
                  <a:schemeClr val="dk1"/>
                </a:solidFill>
                <a:latin typeface="+mn-lt"/>
                <a:ea typeface="+mn-ea"/>
                <a:cs typeface="+mn-cs"/>
              </a:defRPr>
            </a:lvl2pPr>
            <a:lvl3pPr marL="1143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600" b="0" i="0" kern="1200">
                <a:solidFill>
                  <a:schemeClr val="dk1"/>
                </a:solidFill>
                <a:latin typeface="+mn-lt"/>
                <a:ea typeface="+mn-ea"/>
                <a:cs typeface="+mn-cs"/>
              </a:defRPr>
            </a:lvl3pPr>
            <a:lvl4pPr marL="1600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dk1"/>
                </a:solidFill>
                <a:latin typeface="+mn-lt"/>
                <a:ea typeface="+mn-ea"/>
                <a:cs typeface="+mn-cs"/>
              </a:defRPr>
            </a:lvl4pPr>
            <a:lvl5pPr marL="20574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dk1"/>
                </a:solidFill>
                <a:latin typeface="+mn-lt"/>
                <a:ea typeface="+mn-ea"/>
                <a:cs typeface="+mn-cs"/>
              </a:defRPr>
            </a:lvl5pPr>
            <a:lvl6pPr marL="25146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dk1"/>
                </a:solidFill>
                <a:latin typeface="+mn-lt"/>
                <a:ea typeface="+mn-ea"/>
                <a:cs typeface="+mn-cs"/>
              </a:defRPr>
            </a:lvl6pPr>
            <a:lvl7pPr marL="29718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dk1"/>
                </a:solidFill>
                <a:latin typeface="+mn-lt"/>
                <a:ea typeface="+mn-ea"/>
                <a:cs typeface="+mn-cs"/>
              </a:defRPr>
            </a:lvl7pPr>
            <a:lvl8pPr marL="3429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dk1"/>
                </a:solidFill>
                <a:latin typeface="+mn-lt"/>
                <a:ea typeface="+mn-ea"/>
                <a:cs typeface="+mn-cs"/>
              </a:defRPr>
            </a:lvl8pPr>
            <a:lvl9pPr marL="3886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dk1"/>
                </a:solidFill>
                <a:latin typeface="+mn-lt"/>
                <a:ea typeface="+mn-ea"/>
                <a:cs typeface="+mn-cs"/>
              </a:defRPr>
            </a:lvl9pPr>
          </a:lstStyle>
          <a:p>
            <a:r>
              <a:rPr lang="es-BO" sz="1200" dirty="0" smtClean="0">
                <a:solidFill>
                  <a:schemeClr val="bg1"/>
                </a:solidFill>
              </a:rPr>
              <a:t>PASO 11: en el apartado donde dice “login name” pondremos el nombre que elijamos (puede ser cualquiera).</a:t>
            </a:r>
            <a:endParaRPr lang="es-BO" dirty="0">
              <a:solidFill>
                <a:schemeClr val="bg1"/>
              </a:solidFill>
            </a:endParaRPr>
          </a:p>
        </p:txBody>
      </p:sp>
      <p:sp>
        <p:nvSpPr>
          <p:cNvPr id="13" name="Marcador de contenido 2"/>
          <p:cNvSpPr txBox="1">
            <a:spLocks/>
          </p:cNvSpPr>
          <p:nvPr/>
        </p:nvSpPr>
        <p:spPr>
          <a:xfrm>
            <a:off x="517415" y="1930453"/>
            <a:ext cx="3573887" cy="790464"/>
          </a:xfrm>
          <a:prstGeom prst="rect">
            <a:avLst/>
          </a:prstGeom>
        </p:spPr>
        <p:style>
          <a:lnRef idx="2">
            <a:schemeClr val="dk1"/>
          </a:lnRef>
          <a:fillRef idx="1">
            <a:schemeClr val="lt1"/>
          </a:fillRef>
          <a:effectRef idx="0">
            <a:schemeClr val="dk1"/>
          </a:effectRef>
          <a:fontRef idx="minor">
            <a:schemeClr val="dk1"/>
          </a:fontRef>
        </p:style>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2000" b="0" i="0" kern="1200">
                <a:solidFill>
                  <a:schemeClr val="dk1"/>
                </a:solidFill>
                <a:latin typeface="+mn-lt"/>
                <a:ea typeface="+mn-ea"/>
                <a:cs typeface="+mn-cs"/>
              </a:defRPr>
            </a:lvl1pPr>
            <a:lvl2pPr marL="742950" indent="-28575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800" b="0" i="0" kern="1200">
                <a:solidFill>
                  <a:schemeClr val="dk1"/>
                </a:solidFill>
                <a:latin typeface="+mn-lt"/>
                <a:ea typeface="+mn-ea"/>
                <a:cs typeface="+mn-cs"/>
              </a:defRPr>
            </a:lvl2pPr>
            <a:lvl3pPr marL="1143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600" b="0" i="0" kern="1200">
                <a:solidFill>
                  <a:schemeClr val="dk1"/>
                </a:solidFill>
                <a:latin typeface="+mn-lt"/>
                <a:ea typeface="+mn-ea"/>
                <a:cs typeface="+mn-cs"/>
              </a:defRPr>
            </a:lvl3pPr>
            <a:lvl4pPr marL="1600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dk1"/>
                </a:solidFill>
                <a:latin typeface="+mn-lt"/>
                <a:ea typeface="+mn-ea"/>
                <a:cs typeface="+mn-cs"/>
              </a:defRPr>
            </a:lvl4pPr>
            <a:lvl5pPr marL="20574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dk1"/>
                </a:solidFill>
                <a:latin typeface="+mn-lt"/>
                <a:ea typeface="+mn-ea"/>
                <a:cs typeface="+mn-cs"/>
              </a:defRPr>
            </a:lvl5pPr>
            <a:lvl6pPr marL="25146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dk1"/>
                </a:solidFill>
                <a:latin typeface="+mn-lt"/>
                <a:ea typeface="+mn-ea"/>
                <a:cs typeface="+mn-cs"/>
              </a:defRPr>
            </a:lvl6pPr>
            <a:lvl7pPr marL="29718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dk1"/>
                </a:solidFill>
                <a:latin typeface="+mn-lt"/>
                <a:ea typeface="+mn-ea"/>
                <a:cs typeface="+mn-cs"/>
              </a:defRPr>
            </a:lvl7pPr>
            <a:lvl8pPr marL="3429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dk1"/>
                </a:solidFill>
                <a:latin typeface="+mn-lt"/>
                <a:ea typeface="+mn-ea"/>
                <a:cs typeface="+mn-cs"/>
              </a:defRPr>
            </a:lvl8pPr>
            <a:lvl9pPr marL="3886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dk1"/>
                </a:solidFill>
                <a:latin typeface="+mn-lt"/>
                <a:ea typeface="+mn-ea"/>
                <a:cs typeface="+mn-cs"/>
              </a:defRPr>
            </a:lvl9pPr>
          </a:lstStyle>
          <a:p>
            <a:r>
              <a:rPr lang="es-BO" sz="1200" dirty="0" smtClean="0">
                <a:solidFill>
                  <a:schemeClr val="bg1"/>
                </a:solidFill>
              </a:rPr>
              <a:t>PASO 12: luego seleccionamos la opción que dice “SQL server authentication”, ya que por defecto viene marcada la opción “Windows authentication” .</a:t>
            </a:r>
            <a:endParaRPr lang="es-BO" dirty="0">
              <a:solidFill>
                <a:schemeClr val="bg1"/>
              </a:solidFill>
            </a:endParaRPr>
          </a:p>
        </p:txBody>
      </p:sp>
      <p:pic>
        <p:nvPicPr>
          <p:cNvPr id="14" name="Imagen 13"/>
          <p:cNvPicPr/>
          <p:nvPr/>
        </p:nvPicPr>
        <p:blipFill rotWithShape="1">
          <a:blip r:embed="rId4">
            <a:extLst>
              <a:ext uri="{28A0092B-C50C-407E-A947-70E740481C1C}">
                <a14:useLocalDpi xmlns:a14="http://schemas.microsoft.com/office/drawing/2010/main" val="0"/>
              </a:ext>
            </a:extLst>
          </a:blip>
          <a:srcRect l="17093" t="13324" r="49665" b="71239"/>
          <a:stretch/>
        </p:blipFill>
        <p:spPr bwMode="auto">
          <a:xfrm>
            <a:off x="4460462" y="1417320"/>
            <a:ext cx="1473994" cy="713232"/>
          </a:xfrm>
          <a:prstGeom prst="rect">
            <a:avLst/>
          </a:prstGeom>
          <a:noFill/>
        </p:spPr>
      </p:pic>
      <p:sp>
        <p:nvSpPr>
          <p:cNvPr id="15" name="Marcador de contenido 2"/>
          <p:cNvSpPr txBox="1">
            <a:spLocks/>
          </p:cNvSpPr>
          <p:nvPr/>
        </p:nvSpPr>
        <p:spPr>
          <a:xfrm>
            <a:off x="517414" y="2880692"/>
            <a:ext cx="3573887" cy="1032939"/>
          </a:xfrm>
          <a:prstGeom prst="rect">
            <a:avLst/>
          </a:prstGeom>
        </p:spPr>
        <p:style>
          <a:lnRef idx="2">
            <a:schemeClr val="dk1"/>
          </a:lnRef>
          <a:fillRef idx="1">
            <a:schemeClr val="lt1"/>
          </a:fillRef>
          <a:effectRef idx="0">
            <a:schemeClr val="dk1"/>
          </a:effectRef>
          <a:fontRef idx="minor">
            <a:schemeClr val="dk1"/>
          </a:fontRef>
        </p:style>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2000" b="0" i="0" kern="1200">
                <a:solidFill>
                  <a:schemeClr val="dk1"/>
                </a:solidFill>
                <a:latin typeface="+mn-lt"/>
                <a:ea typeface="+mn-ea"/>
                <a:cs typeface="+mn-cs"/>
              </a:defRPr>
            </a:lvl1pPr>
            <a:lvl2pPr marL="742950" indent="-28575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800" b="0" i="0" kern="1200">
                <a:solidFill>
                  <a:schemeClr val="dk1"/>
                </a:solidFill>
                <a:latin typeface="+mn-lt"/>
                <a:ea typeface="+mn-ea"/>
                <a:cs typeface="+mn-cs"/>
              </a:defRPr>
            </a:lvl2pPr>
            <a:lvl3pPr marL="1143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600" b="0" i="0" kern="1200">
                <a:solidFill>
                  <a:schemeClr val="dk1"/>
                </a:solidFill>
                <a:latin typeface="+mn-lt"/>
                <a:ea typeface="+mn-ea"/>
                <a:cs typeface="+mn-cs"/>
              </a:defRPr>
            </a:lvl3pPr>
            <a:lvl4pPr marL="1600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dk1"/>
                </a:solidFill>
                <a:latin typeface="+mn-lt"/>
                <a:ea typeface="+mn-ea"/>
                <a:cs typeface="+mn-cs"/>
              </a:defRPr>
            </a:lvl4pPr>
            <a:lvl5pPr marL="20574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dk1"/>
                </a:solidFill>
                <a:latin typeface="+mn-lt"/>
                <a:ea typeface="+mn-ea"/>
                <a:cs typeface="+mn-cs"/>
              </a:defRPr>
            </a:lvl5pPr>
            <a:lvl6pPr marL="25146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dk1"/>
                </a:solidFill>
                <a:latin typeface="+mn-lt"/>
                <a:ea typeface="+mn-ea"/>
                <a:cs typeface="+mn-cs"/>
              </a:defRPr>
            </a:lvl6pPr>
            <a:lvl7pPr marL="29718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dk1"/>
                </a:solidFill>
                <a:latin typeface="+mn-lt"/>
                <a:ea typeface="+mn-ea"/>
                <a:cs typeface="+mn-cs"/>
              </a:defRPr>
            </a:lvl7pPr>
            <a:lvl8pPr marL="3429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dk1"/>
                </a:solidFill>
                <a:latin typeface="+mn-lt"/>
                <a:ea typeface="+mn-ea"/>
                <a:cs typeface="+mn-cs"/>
              </a:defRPr>
            </a:lvl8pPr>
            <a:lvl9pPr marL="3886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dk1"/>
                </a:solidFill>
                <a:latin typeface="+mn-lt"/>
                <a:ea typeface="+mn-ea"/>
                <a:cs typeface="+mn-cs"/>
              </a:defRPr>
            </a:lvl9pPr>
          </a:lstStyle>
          <a:p>
            <a:r>
              <a:rPr lang="es-BO" sz="1200" dirty="0" smtClean="0">
                <a:solidFill>
                  <a:schemeClr val="bg1"/>
                </a:solidFill>
              </a:rPr>
              <a:t>PASO 13: en el apartado donde dice “Password” colocamos una contraseña, ese misma contraseña debemos colocar en el apartado donde dice  ”</a:t>
            </a:r>
            <a:r>
              <a:rPr lang="es-BO" sz="1200" dirty="0" err="1" smtClean="0">
                <a:solidFill>
                  <a:schemeClr val="bg1"/>
                </a:solidFill>
              </a:rPr>
              <a:t>Confirm</a:t>
            </a:r>
            <a:r>
              <a:rPr lang="es-BO" sz="1200" dirty="0" smtClean="0">
                <a:solidFill>
                  <a:schemeClr val="bg1"/>
                </a:solidFill>
              </a:rPr>
              <a:t> password”.</a:t>
            </a:r>
            <a:endParaRPr lang="es-BO" dirty="0">
              <a:solidFill>
                <a:schemeClr val="bg1"/>
              </a:solidFill>
            </a:endParaRPr>
          </a:p>
        </p:txBody>
      </p:sp>
      <p:sp>
        <p:nvSpPr>
          <p:cNvPr id="16" name="Marcador de contenido 2"/>
          <p:cNvSpPr txBox="1">
            <a:spLocks/>
          </p:cNvSpPr>
          <p:nvPr/>
        </p:nvSpPr>
        <p:spPr>
          <a:xfrm>
            <a:off x="517413" y="4073406"/>
            <a:ext cx="3573887" cy="470759"/>
          </a:xfrm>
          <a:prstGeom prst="rect">
            <a:avLst/>
          </a:prstGeom>
        </p:spPr>
        <p:style>
          <a:lnRef idx="2">
            <a:schemeClr val="dk1"/>
          </a:lnRef>
          <a:fillRef idx="1">
            <a:schemeClr val="lt1"/>
          </a:fillRef>
          <a:effectRef idx="0">
            <a:schemeClr val="dk1"/>
          </a:effectRef>
          <a:fontRef idx="minor">
            <a:schemeClr val="dk1"/>
          </a:fontRef>
        </p:style>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2000" b="0" i="0" kern="1200">
                <a:solidFill>
                  <a:schemeClr val="dk1"/>
                </a:solidFill>
                <a:latin typeface="+mn-lt"/>
                <a:ea typeface="+mn-ea"/>
                <a:cs typeface="+mn-cs"/>
              </a:defRPr>
            </a:lvl1pPr>
            <a:lvl2pPr marL="742950" indent="-28575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800" b="0" i="0" kern="1200">
                <a:solidFill>
                  <a:schemeClr val="dk1"/>
                </a:solidFill>
                <a:latin typeface="+mn-lt"/>
                <a:ea typeface="+mn-ea"/>
                <a:cs typeface="+mn-cs"/>
              </a:defRPr>
            </a:lvl2pPr>
            <a:lvl3pPr marL="1143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600" b="0" i="0" kern="1200">
                <a:solidFill>
                  <a:schemeClr val="dk1"/>
                </a:solidFill>
                <a:latin typeface="+mn-lt"/>
                <a:ea typeface="+mn-ea"/>
                <a:cs typeface="+mn-cs"/>
              </a:defRPr>
            </a:lvl3pPr>
            <a:lvl4pPr marL="1600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dk1"/>
                </a:solidFill>
                <a:latin typeface="+mn-lt"/>
                <a:ea typeface="+mn-ea"/>
                <a:cs typeface="+mn-cs"/>
              </a:defRPr>
            </a:lvl4pPr>
            <a:lvl5pPr marL="20574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dk1"/>
                </a:solidFill>
                <a:latin typeface="+mn-lt"/>
                <a:ea typeface="+mn-ea"/>
                <a:cs typeface="+mn-cs"/>
              </a:defRPr>
            </a:lvl5pPr>
            <a:lvl6pPr marL="25146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dk1"/>
                </a:solidFill>
                <a:latin typeface="+mn-lt"/>
                <a:ea typeface="+mn-ea"/>
                <a:cs typeface="+mn-cs"/>
              </a:defRPr>
            </a:lvl6pPr>
            <a:lvl7pPr marL="29718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dk1"/>
                </a:solidFill>
                <a:latin typeface="+mn-lt"/>
                <a:ea typeface="+mn-ea"/>
                <a:cs typeface="+mn-cs"/>
              </a:defRPr>
            </a:lvl7pPr>
            <a:lvl8pPr marL="3429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dk1"/>
                </a:solidFill>
                <a:latin typeface="+mn-lt"/>
                <a:ea typeface="+mn-ea"/>
                <a:cs typeface="+mn-cs"/>
              </a:defRPr>
            </a:lvl8pPr>
            <a:lvl9pPr marL="3886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dk1"/>
                </a:solidFill>
                <a:latin typeface="+mn-lt"/>
                <a:ea typeface="+mn-ea"/>
                <a:cs typeface="+mn-cs"/>
              </a:defRPr>
            </a:lvl9pPr>
          </a:lstStyle>
          <a:p>
            <a:r>
              <a:rPr lang="es-BO" sz="1200" dirty="0" smtClean="0">
                <a:solidFill>
                  <a:schemeClr val="bg1"/>
                </a:solidFill>
              </a:rPr>
              <a:t>PASO 14: hacemos clic en el apartado donde dice “Server Roles”.</a:t>
            </a:r>
          </a:p>
        </p:txBody>
      </p:sp>
      <p:sp>
        <p:nvSpPr>
          <p:cNvPr id="17" name="Marcador de contenido 2"/>
          <p:cNvSpPr txBox="1">
            <a:spLocks/>
          </p:cNvSpPr>
          <p:nvPr/>
        </p:nvSpPr>
        <p:spPr>
          <a:xfrm>
            <a:off x="517413" y="4736608"/>
            <a:ext cx="3573887" cy="708586"/>
          </a:xfrm>
          <a:prstGeom prst="rect">
            <a:avLst/>
          </a:prstGeom>
        </p:spPr>
        <p:style>
          <a:lnRef idx="2">
            <a:schemeClr val="dk1"/>
          </a:lnRef>
          <a:fillRef idx="1">
            <a:schemeClr val="lt1"/>
          </a:fillRef>
          <a:effectRef idx="0">
            <a:schemeClr val="dk1"/>
          </a:effectRef>
          <a:fontRef idx="minor">
            <a:schemeClr val="dk1"/>
          </a:fontRef>
        </p:style>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2000" b="0" i="0" kern="1200">
                <a:solidFill>
                  <a:schemeClr val="dk1"/>
                </a:solidFill>
                <a:latin typeface="+mn-lt"/>
                <a:ea typeface="+mn-ea"/>
                <a:cs typeface="+mn-cs"/>
              </a:defRPr>
            </a:lvl1pPr>
            <a:lvl2pPr marL="742950" indent="-28575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800" b="0" i="0" kern="1200">
                <a:solidFill>
                  <a:schemeClr val="dk1"/>
                </a:solidFill>
                <a:latin typeface="+mn-lt"/>
                <a:ea typeface="+mn-ea"/>
                <a:cs typeface="+mn-cs"/>
              </a:defRPr>
            </a:lvl2pPr>
            <a:lvl3pPr marL="1143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600" b="0" i="0" kern="1200">
                <a:solidFill>
                  <a:schemeClr val="dk1"/>
                </a:solidFill>
                <a:latin typeface="+mn-lt"/>
                <a:ea typeface="+mn-ea"/>
                <a:cs typeface="+mn-cs"/>
              </a:defRPr>
            </a:lvl3pPr>
            <a:lvl4pPr marL="1600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dk1"/>
                </a:solidFill>
                <a:latin typeface="+mn-lt"/>
                <a:ea typeface="+mn-ea"/>
                <a:cs typeface="+mn-cs"/>
              </a:defRPr>
            </a:lvl4pPr>
            <a:lvl5pPr marL="20574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dk1"/>
                </a:solidFill>
                <a:latin typeface="+mn-lt"/>
                <a:ea typeface="+mn-ea"/>
                <a:cs typeface="+mn-cs"/>
              </a:defRPr>
            </a:lvl5pPr>
            <a:lvl6pPr marL="25146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dk1"/>
                </a:solidFill>
                <a:latin typeface="+mn-lt"/>
                <a:ea typeface="+mn-ea"/>
                <a:cs typeface="+mn-cs"/>
              </a:defRPr>
            </a:lvl6pPr>
            <a:lvl7pPr marL="29718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dk1"/>
                </a:solidFill>
                <a:latin typeface="+mn-lt"/>
                <a:ea typeface="+mn-ea"/>
                <a:cs typeface="+mn-cs"/>
              </a:defRPr>
            </a:lvl7pPr>
            <a:lvl8pPr marL="3429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dk1"/>
                </a:solidFill>
                <a:latin typeface="+mn-lt"/>
                <a:ea typeface="+mn-ea"/>
                <a:cs typeface="+mn-cs"/>
              </a:defRPr>
            </a:lvl8pPr>
            <a:lvl9pPr marL="3886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dk1"/>
                </a:solidFill>
                <a:latin typeface="+mn-lt"/>
                <a:ea typeface="+mn-ea"/>
                <a:cs typeface="+mn-cs"/>
              </a:defRPr>
            </a:lvl9pPr>
          </a:lstStyle>
          <a:p>
            <a:r>
              <a:rPr lang="es-BO" sz="1200" dirty="0" smtClean="0">
                <a:solidFill>
                  <a:schemeClr val="bg1"/>
                </a:solidFill>
              </a:rPr>
              <a:t>PASO 15: se desplegara un apartado don opciones a marcar, marcaremos las opciones que dice “</a:t>
            </a:r>
            <a:r>
              <a:rPr lang="es-BO" sz="1200" dirty="0" err="1" smtClean="0">
                <a:solidFill>
                  <a:schemeClr val="bg1"/>
                </a:solidFill>
              </a:rPr>
              <a:t>public”y</a:t>
            </a:r>
            <a:r>
              <a:rPr lang="es-BO" sz="1200" dirty="0" smtClean="0">
                <a:solidFill>
                  <a:schemeClr val="bg1"/>
                </a:solidFill>
              </a:rPr>
              <a:t> “</a:t>
            </a:r>
            <a:r>
              <a:rPr lang="es-BO" sz="1200" dirty="0" err="1" smtClean="0">
                <a:solidFill>
                  <a:schemeClr val="bg1"/>
                </a:solidFill>
              </a:rPr>
              <a:t>sysadmin</a:t>
            </a:r>
            <a:r>
              <a:rPr lang="es-BO" sz="1200" dirty="0" smtClean="0">
                <a:solidFill>
                  <a:schemeClr val="bg1"/>
                </a:solidFill>
              </a:rPr>
              <a:t>”.</a:t>
            </a:r>
            <a:endParaRPr lang="es-BO" dirty="0">
              <a:solidFill>
                <a:schemeClr val="bg1"/>
              </a:solidFill>
            </a:endParaRPr>
          </a:p>
        </p:txBody>
      </p:sp>
      <p:sp>
        <p:nvSpPr>
          <p:cNvPr id="7" name="Rectángulo 6"/>
          <p:cNvSpPr/>
          <p:nvPr/>
        </p:nvSpPr>
        <p:spPr>
          <a:xfrm>
            <a:off x="4741602" y="806317"/>
            <a:ext cx="367618" cy="138035"/>
          </a:xfrm>
          <a:prstGeom prst="rect">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s-BO"/>
          </a:p>
        </p:txBody>
      </p:sp>
      <p:sp>
        <p:nvSpPr>
          <p:cNvPr id="18" name="Rectángulo 17"/>
          <p:cNvSpPr/>
          <p:nvPr/>
        </p:nvSpPr>
        <p:spPr>
          <a:xfrm>
            <a:off x="6055290" y="1069300"/>
            <a:ext cx="3180150" cy="169606"/>
          </a:xfrm>
          <a:prstGeom prst="rect">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s-BO"/>
          </a:p>
        </p:txBody>
      </p:sp>
      <p:sp>
        <p:nvSpPr>
          <p:cNvPr id="20" name="Rectángulo 19"/>
          <p:cNvSpPr/>
          <p:nvPr/>
        </p:nvSpPr>
        <p:spPr>
          <a:xfrm>
            <a:off x="6120340" y="1417320"/>
            <a:ext cx="1185716" cy="178132"/>
          </a:xfrm>
          <a:prstGeom prst="rect">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s-BO"/>
          </a:p>
        </p:txBody>
      </p:sp>
      <p:sp>
        <p:nvSpPr>
          <p:cNvPr id="21" name="Rectángulo 20"/>
          <p:cNvSpPr/>
          <p:nvPr/>
        </p:nvSpPr>
        <p:spPr>
          <a:xfrm>
            <a:off x="11148498" y="5631483"/>
            <a:ext cx="367618" cy="138035"/>
          </a:xfrm>
          <a:prstGeom prst="rect">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s-BO"/>
          </a:p>
        </p:txBody>
      </p:sp>
      <p:sp>
        <p:nvSpPr>
          <p:cNvPr id="6" name="Rectángulo 5"/>
          <p:cNvSpPr/>
          <p:nvPr/>
        </p:nvSpPr>
        <p:spPr>
          <a:xfrm>
            <a:off x="4779091" y="3000635"/>
            <a:ext cx="646030" cy="187365"/>
          </a:xfrm>
          <a:prstGeom prst="rect">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s-BO"/>
          </a:p>
        </p:txBody>
      </p:sp>
      <p:sp>
        <p:nvSpPr>
          <p:cNvPr id="19" name="Rectángulo 18"/>
          <p:cNvSpPr/>
          <p:nvPr/>
        </p:nvSpPr>
        <p:spPr>
          <a:xfrm>
            <a:off x="6379808" y="4352543"/>
            <a:ext cx="475488" cy="128016"/>
          </a:xfrm>
          <a:prstGeom prst="rect">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s-BO"/>
          </a:p>
        </p:txBody>
      </p:sp>
      <p:sp>
        <p:nvSpPr>
          <p:cNvPr id="5" name="CuadroTexto 4"/>
          <p:cNvSpPr txBox="1"/>
          <p:nvPr/>
        </p:nvSpPr>
        <p:spPr>
          <a:xfrm>
            <a:off x="5051226" y="711943"/>
            <a:ext cx="457200" cy="304800"/>
          </a:xfrm>
          <a:prstGeom prst="rect">
            <a:avLst/>
          </a:prstGeom>
          <a:noFill/>
        </p:spPr>
        <p:txBody>
          <a:bodyPr wrap="square" rtlCol="0">
            <a:spAutoFit/>
          </a:bodyPr>
          <a:lstStyle/>
          <a:p>
            <a:r>
              <a:rPr lang="es-BO" sz="1400" b="1" dirty="0" smtClean="0">
                <a:solidFill>
                  <a:srgbClr val="FF0000"/>
                </a:solidFill>
              </a:rPr>
              <a:t>10</a:t>
            </a:r>
            <a:endParaRPr lang="es-BO" sz="1400" b="1" dirty="0">
              <a:solidFill>
                <a:srgbClr val="FF0000"/>
              </a:solidFill>
            </a:endParaRPr>
          </a:p>
        </p:txBody>
      </p:sp>
      <p:sp>
        <p:nvSpPr>
          <p:cNvPr id="25" name="CuadroTexto 24"/>
          <p:cNvSpPr txBox="1"/>
          <p:nvPr/>
        </p:nvSpPr>
        <p:spPr>
          <a:xfrm>
            <a:off x="5708757" y="1011330"/>
            <a:ext cx="413544" cy="307777"/>
          </a:xfrm>
          <a:prstGeom prst="rect">
            <a:avLst/>
          </a:prstGeom>
          <a:noFill/>
        </p:spPr>
        <p:txBody>
          <a:bodyPr wrap="square" rtlCol="0">
            <a:spAutoFit/>
          </a:bodyPr>
          <a:lstStyle/>
          <a:p>
            <a:r>
              <a:rPr lang="es-BO" sz="1400" b="1" dirty="0" smtClean="0">
                <a:solidFill>
                  <a:srgbClr val="FF0000"/>
                </a:solidFill>
              </a:rPr>
              <a:t>11</a:t>
            </a:r>
            <a:endParaRPr lang="es-BO" sz="1400" b="1" dirty="0">
              <a:solidFill>
                <a:srgbClr val="FF0000"/>
              </a:solidFill>
            </a:endParaRPr>
          </a:p>
        </p:txBody>
      </p:sp>
      <p:sp>
        <p:nvSpPr>
          <p:cNvPr id="27" name="CuadroTexto 26"/>
          <p:cNvSpPr txBox="1"/>
          <p:nvPr/>
        </p:nvSpPr>
        <p:spPr>
          <a:xfrm>
            <a:off x="9350005" y="1654451"/>
            <a:ext cx="426030" cy="307777"/>
          </a:xfrm>
          <a:prstGeom prst="rect">
            <a:avLst/>
          </a:prstGeom>
          <a:noFill/>
        </p:spPr>
        <p:txBody>
          <a:bodyPr wrap="square" rtlCol="0">
            <a:spAutoFit/>
          </a:bodyPr>
          <a:lstStyle/>
          <a:p>
            <a:r>
              <a:rPr lang="es-BO" sz="1400" b="1" dirty="0" smtClean="0">
                <a:solidFill>
                  <a:srgbClr val="FF0000"/>
                </a:solidFill>
              </a:rPr>
              <a:t>13</a:t>
            </a:r>
            <a:endParaRPr lang="es-BO" sz="1400" b="1" dirty="0">
              <a:solidFill>
                <a:srgbClr val="FF0000"/>
              </a:solidFill>
            </a:endParaRPr>
          </a:p>
        </p:txBody>
      </p:sp>
      <p:sp>
        <p:nvSpPr>
          <p:cNvPr id="28" name="CuadroTexto 27"/>
          <p:cNvSpPr txBox="1"/>
          <p:nvPr/>
        </p:nvSpPr>
        <p:spPr>
          <a:xfrm>
            <a:off x="5668813" y="1376070"/>
            <a:ext cx="493431" cy="307777"/>
          </a:xfrm>
          <a:prstGeom prst="rect">
            <a:avLst/>
          </a:prstGeom>
          <a:noFill/>
        </p:spPr>
        <p:txBody>
          <a:bodyPr wrap="square" rtlCol="0">
            <a:spAutoFit/>
          </a:bodyPr>
          <a:lstStyle/>
          <a:p>
            <a:r>
              <a:rPr lang="es-BO" sz="1400" b="1" dirty="0" smtClean="0">
                <a:solidFill>
                  <a:srgbClr val="FF0000"/>
                </a:solidFill>
              </a:rPr>
              <a:t>12</a:t>
            </a:r>
            <a:endParaRPr lang="es-BO" sz="1400" b="1" dirty="0">
              <a:solidFill>
                <a:srgbClr val="FF0000"/>
              </a:solidFill>
            </a:endParaRPr>
          </a:p>
        </p:txBody>
      </p:sp>
      <p:sp>
        <p:nvSpPr>
          <p:cNvPr id="29" name="CuadroTexto 28"/>
          <p:cNvSpPr txBox="1"/>
          <p:nvPr/>
        </p:nvSpPr>
        <p:spPr>
          <a:xfrm>
            <a:off x="5416616" y="2940428"/>
            <a:ext cx="417449" cy="307777"/>
          </a:xfrm>
          <a:prstGeom prst="rect">
            <a:avLst/>
          </a:prstGeom>
          <a:noFill/>
        </p:spPr>
        <p:txBody>
          <a:bodyPr wrap="square" rtlCol="0">
            <a:spAutoFit/>
          </a:bodyPr>
          <a:lstStyle/>
          <a:p>
            <a:r>
              <a:rPr lang="es-BO" sz="1400" b="1" dirty="0" smtClean="0">
                <a:solidFill>
                  <a:srgbClr val="FF0000"/>
                </a:solidFill>
              </a:rPr>
              <a:t>14</a:t>
            </a:r>
            <a:endParaRPr lang="es-BO" sz="1400" b="1" dirty="0">
              <a:solidFill>
                <a:srgbClr val="FF0000"/>
              </a:solidFill>
            </a:endParaRPr>
          </a:p>
        </p:txBody>
      </p:sp>
      <p:sp>
        <p:nvSpPr>
          <p:cNvPr id="30" name="CuadroTexto 29"/>
          <p:cNvSpPr txBox="1"/>
          <p:nvPr/>
        </p:nvSpPr>
        <p:spPr>
          <a:xfrm>
            <a:off x="6796664" y="4262662"/>
            <a:ext cx="417449" cy="307777"/>
          </a:xfrm>
          <a:prstGeom prst="rect">
            <a:avLst/>
          </a:prstGeom>
          <a:noFill/>
        </p:spPr>
        <p:txBody>
          <a:bodyPr wrap="square" rtlCol="0">
            <a:spAutoFit/>
          </a:bodyPr>
          <a:lstStyle/>
          <a:p>
            <a:r>
              <a:rPr lang="es-BO" sz="1400" b="1" dirty="0" smtClean="0">
                <a:solidFill>
                  <a:srgbClr val="FF0000"/>
                </a:solidFill>
              </a:rPr>
              <a:t>15</a:t>
            </a:r>
            <a:endParaRPr lang="es-BO" sz="1400" b="1" dirty="0">
              <a:solidFill>
                <a:srgbClr val="FF0000"/>
              </a:solidFill>
            </a:endParaRPr>
          </a:p>
        </p:txBody>
      </p:sp>
      <p:sp>
        <p:nvSpPr>
          <p:cNvPr id="31" name="Rectángulo 30"/>
          <p:cNvSpPr/>
          <p:nvPr/>
        </p:nvSpPr>
        <p:spPr>
          <a:xfrm>
            <a:off x="6207964" y="1619839"/>
            <a:ext cx="3100628" cy="377002"/>
          </a:xfrm>
          <a:prstGeom prst="rect">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s-BO"/>
          </a:p>
        </p:txBody>
      </p:sp>
      <p:pic>
        <p:nvPicPr>
          <p:cNvPr id="33" name="Imagen 32"/>
          <p:cNvPicPr/>
          <p:nvPr/>
        </p:nvPicPr>
        <p:blipFill>
          <a:blip r:embed="rId5">
            <a:extLst>
              <a:ext uri="{28A0092B-C50C-407E-A947-70E740481C1C}">
                <a14:useLocalDpi xmlns:a14="http://schemas.microsoft.com/office/drawing/2010/main" val="0"/>
              </a:ext>
            </a:extLst>
          </a:blip>
          <a:srcRect/>
          <a:stretch>
            <a:fillRect/>
          </a:stretch>
        </p:blipFill>
        <p:spPr bwMode="auto">
          <a:xfrm>
            <a:off x="8137241" y="2645044"/>
            <a:ext cx="3476992" cy="2537171"/>
          </a:xfrm>
          <a:prstGeom prst="rect">
            <a:avLst/>
          </a:prstGeom>
          <a:noFill/>
        </p:spPr>
      </p:pic>
      <p:sp>
        <p:nvSpPr>
          <p:cNvPr id="22" name="Rectángulo 21"/>
          <p:cNvSpPr/>
          <p:nvPr/>
        </p:nvSpPr>
        <p:spPr>
          <a:xfrm>
            <a:off x="10021823" y="4846320"/>
            <a:ext cx="597091" cy="137160"/>
          </a:xfrm>
          <a:prstGeom prst="rect">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s-BO"/>
          </a:p>
        </p:txBody>
      </p:sp>
      <p:sp>
        <p:nvSpPr>
          <p:cNvPr id="32" name="CuadroTexto 31"/>
          <p:cNvSpPr txBox="1"/>
          <p:nvPr/>
        </p:nvSpPr>
        <p:spPr>
          <a:xfrm>
            <a:off x="9618983" y="4783124"/>
            <a:ext cx="417449" cy="307777"/>
          </a:xfrm>
          <a:prstGeom prst="rect">
            <a:avLst/>
          </a:prstGeom>
          <a:noFill/>
        </p:spPr>
        <p:txBody>
          <a:bodyPr wrap="square" rtlCol="0">
            <a:spAutoFit/>
          </a:bodyPr>
          <a:lstStyle/>
          <a:p>
            <a:r>
              <a:rPr lang="es-BO" sz="1400" b="1" dirty="0" smtClean="0">
                <a:solidFill>
                  <a:srgbClr val="FF0000"/>
                </a:solidFill>
              </a:rPr>
              <a:t>15</a:t>
            </a:r>
            <a:endParaRPr lang="es-BO" sz="1400" b="1" dirty="0">
              <a:solidFill>
                <a:srgbClr val="FF0000"/>
              </a:solidFill>
            </a:endParaRPr>
          </a:p>
        </p:txBody>
      </p:sp>
    </p:spTree>
    <p:extLst>
      <p:ext uri="{BB962C8B-B14F-4D97-AF65-F5344CB8AC3E}">
        <p14:creationId xmlns:p14="http://schemas.microsoft.com/office/powerpoint/2010/main" val="261362417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p:nvPr/>
        </p:nvPicPr>
        <p:blipFill>
          <a:blip r:embed="rId2">
            <a:extLst>
              <a:ext uri="{28A0092B-C50C-407E-A947-70E740481C1C}">
                <a14:useLocalDpi xmlns:a14="http://schemas.microsoft.com/office/drawing/2010/main" val="0"/>
              </a:ext>
            </a:extLst>
          </a:blip>
          <a:srcRect/>
          <a:stretch>
            <a:fillRect/>
          </a:stretch>
        </p:blipFill>
        <p:spPr bwMode="auto">
          <a:xfrm>
            <a:off x="595757" y="2741675"/>
            <a:ext cx="3381883" cy="3412173"/>
          </a:xfrm>
          <a:prstGeom prst="rect">
            <a:avLst/>
          </a:prstGeom>
          <a:noFill/>
        </p:spPr>
      </p:pic>
      <p:pic>
        <p:nvPicPr>
          <p:cNvPr id="5" name="Imagen 4"/>
          <p:cNvPicPr/>
          <p:nvPr/>
        </p:nvPicPr>
        <p:blipFill>
          <a:blip r:embed="rId3">
            <a:extLst>
              <a:ext uri="{28A0092B-C50C-407E-A947-70E740481C1C}">
                <a14:useLocalDpi xmlns:a14="http://schemas.microsoft.com/office/drawing/2010/main" val="0"/>
              </a:ext>
            </a:extLst>
          </a:blip>
          <a:srcRect/>
          <a:stretch>
            <a:fillRect/>
          </a:stretch>
        </p:blipFill>
        <p:spPr bwMode="auto">
          <a:xfrm>
            <a:off x="4508557" y="347271"/>
            <a:ext cx="3915093" cy="5312600"/>
          </a:xfrm>
          <a:prstGeom prst="rect">
            <a:avLst/>
          </a:prstGeom>
          <a:noFill/>
        </p:spPr>
      </p:pic>
      <p:sp>
        <p:nvSpPr>
          <p:cNvPr id="6" name="Marcador de contenido 2"/>
          <p:cNvSpPr txBox="1">
            <a:spLocks/>
          </p:cNvSpPr>
          <p:nvPr/>
        </p:nvSpPr>
        <p:spPr>
          <a:xfrm>
            <a:off x="403753" y="347271"/>
            <a:ext cx="3573887" cy="493978"/>
          </a:xfrm>
          <a:prstGeom prst="rect">
            <a:avLst/>
          </a:prstGeom>
        </p:spPr>
        <p:style>
          <a:lnRef idx="2">
            <a:schemeClr val="dk1"/>
          </a:lnRef>
          <a:fillRef idx="1">
            <a:schemeClr val="lt1"/>
          </a:fillRef>
          <a:effectRef idx="0">
            <a:schemeClr val="dk1"/>
          </a:effectRef>
          <a:fontRef idx="minor">
            <a:schemeClr val="dk1"/>
          </a:fontRef>
        </p:style>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2000" b="0" i="0" kern="1200">
                <a:solidFill>
                  <a:schemeClr val="dk1"/>
                </a:solidFill>
                <a:latin typeface="+mn-lt"/>
                <a:ea typeface="+mn-ea"/>
                <a:cs typeface="+mn-cs"/>
              </a:defRPr>
            </a:lvl1pPr>
            <a:lvl2pPr marL="742950" indent="-28575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800" b="0" i="0" kern="1200">
                <a:solidFill>
                  <a:schemeClr val="dk1"/>
                </a:solidFill>
                <a:latin typeface="+mn-lt"/>
                <a:ea typeface="+mn-ea"/>
                <a:cs typeface="+mn-cs"/>
              </a:defRPr>
            </a:lvl2pPr>
            <a:lvl3pPr marL="1143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600" b="0" i="0" kern="1200">
                <a:solidFill>
                  <a:schemeClr val="dk1"/>
                </a:solidFill>
                <a:latin typeface="+mn-lt"/>
                <a:ea typeface="+mn-ea"/>
                <a:cs typeface="+mn-cs"/>
              </a:defRPr>
            </a:lvl3pPr>
            <a:lvl4pPr marL="1600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dk1"/>
                </a:solidFill>
                <a:latin typeface="+mn-lt"/>
                <a:ea typeface="+mn-ea"/>
                <a:cs typeface="+mn-cs"/>
              </a:defRPr>
            </a:lvl4pPr>
            <a:lvl5pPr marL="20574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dk1"/>
                </a:solidFill>
                <a:latin typeface="+mn-lt"/>
                <a:ea typeface="+mn-ea"/>
                <a:cs typeface="+mn-cs"/>
              </a:defRPr>
            </a:lvl5pPr>
            <a:lvl6pPr marL="25146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dk1"/>
                </a:solidFill>
                <a:latin typeface="+mn-lt"/>
                <a:ea typeface="+mn-ea"/>
                <a:cs typeface="+mn-cs"/>
              </a:defRPr>
            </a:lvl6pPr>
            <a:lvl7pPr marL="29718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dk1"/>
                </a:solidFill>
                <a:latin typeface="+mn-lt"/>
                <a:ea typeface="+mn-ea"/>
                <a:cs typeface="+mn-cs"/>
              </a:defRPr>
            </a:lvl7pPr>
            <a:lvl8pPr marL="3429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dk1"/>
                </a:solidFill>
                <a:latin typeface="+mn-lt"/>
                <a:ea typeface="+mn-ea"/>
                <a:cs typeface="+mn-cs"/>
              </a:defRPr>
            </a:lvl8pPr>
            <a:lvl9pPr marL="3886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dk1"/>
                </a:solidFill>
                <a:latin typeface="+mn-lt"/>
                <a:ea typeface="+mn-ea"/>
                <a:cs typeface="+mn-cs"/>
              </a:defRPr>
            </a:lvl9pPr>
          </a:lstStyle>
          <a:p>
            <a:r>
              <a:rPr lang="es-BO" sz="1200" dirty="0" smtClean="0">
                <a:solidFill>
                  <a:schemeClr val="bg1"/>
                </a:solidFill>
              </a:rPr>
              <a:t>PASO 16: seleccionamos el apartado donde dice “status”.</a:t>
            </a:r>
            <a:endParaRPr lang="es-BO" dirty="0">
              <a:solidFill>
                <a:schemeClr val="bg1"/>
              </a:solidFill>
            </a:endParaRPr>
          </a:p>
        </p:txBody>
      </p:sp>
      <p:sp>
        <p:nvSpPr>
          <p:cNvPr id="7" name="Marcador de contenido 2"/>
          <p:cNvSpPr txBox="1">
            <a:spLocks/>
          </p:cNvSpPr>
          <p:nvPr/>
        </p:nvSpPr>
        <p:spPr>
          <a:xfrm>
            <a:off x="378266" y="1135971"/>
            <a:ext cx="3573887" cy="667713"/>
          </a:xfrm>
          <a:prstGeom prst="rect">
            <a:avLst/>
          </a:prstGeom>
        </p:spPr>
        <p:style>
          <a:lnRef idx="2">
            <a:schemeClr val="dk1"/>
          </a:lnRef>
          <a:fillRef idx="1">
            <a:schemeClr val="lt1"/>
          </a:fillRef>
          <a:effectRef idx="0">
            <a:schemeClr val="dk1"/>
          </a:effectRef>
          <a:fontRef idx="minor">
            <a:schemeClr val="dk1"/>
          </a:fontRef>
        </p:style>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2000" b="0" i="0" kern="1200">
                <a:solidFill>
                  <a:schemeClr val="dk1"/>
                </a:solidFill>
                <a:latin typeface="+mn-lt"/>
                <a:ea typeface="+mn-ea"/>
                <a:cs typeface="+mn-cs"/>
              </a:defRPr>
            </a:lvl1pPr>
            <a:lvl2pPr marL="742950" indent="-28575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800" b="0" i="0" kern="1200">
                <a:solidFill>
                  <a:schemeClr val="dk1"/>
                </a:solidFill>
                <a:latin typeface="+mn-lt"/>
                <a:ea typeface="+mn-ea"/>
                <a:cs typeface="+mn-cs"/>
              </a:defRPr>
            </a:lvl2pPr>
            <a:lvl3pPr marL="1143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600" b="0" i="0" kern="1200">
                <a:solidFill>
                  <a:schemeClr val="dk1"/>
                </a:solidFill>
                <a:latin typeface="+mn-lt"/>
                <a:ea typeface="+mn-ea"/>
                <a:cs typeface="+mn-cs"/>
              </a:defRPr>
            </a:lvl3pPr>
            <a:lvl4pPr marL="1600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dk1"/>
                </a:solidFill>
                <a:latin typeface="+mn-lt"/>
                <a:ea typeface="+mn-ea"/>
                <a:cs typeface="+mn-cs"/>
              </a:defRPr>
            </a:lvl4pPr>
            <a:lvl5pPr marL="20574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dk1"/>
                </a:solidFill>
                <a:latin typeface="+mn-lt"/>
                <a:ea typeface="+mn-ea"/>
                <a:cs typeface="+mn-cs"/>
              </a:defRPr>
            </a:lvl5pPr>
            <a:lvl6pPr marL="25146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dk1"/>
                </a:solidFill>
                <a:latin typeface="+mn-lt"/>
                <a:ea typeface="+mn-ea"/>
                <a:cs typeface="+mn-cs"/>
              </a:defRPr>
            </a:lvl6pPr>
            <a:lvl7pPr marL="29718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dk1"/>
                </a:solidFill>
                <a:latin typeface="+mn-lt"/>
                <a:ea typeface="+mn-ea"/>
                <a:cs typeface="+mn-cs"/>
              </a:defRPr>
            </a:lvl7pPr>
            <a:lvl8pPr marL="3429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dk1"/>
                </a:solidFill>
                <a:latin typeface="+mn-lt"/>
                <a:ea typeface="+mn-ea"/>
                <a:cs typeface="+mn-cs"/>
              </a:defRPr>
            </a:lvl8pPr>
            <a:lvl9pPr marL="3886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dk1"/>
                </a:solidFill>
                <a:latin typeface="+mn-lt"/>
                <a:ea typeface="+mn-ea"/>
                <a:cs typeface="+mn-cs"/>
              </a:defRPr>
            </a:lvl9pPr>
          </a:lstStyle>
          <a:p>
            <a:r>
              <a:rPr lang="es-BO" sz="1200" dirty="0" smtClean="0">
                <a:solidFill>
                  <a:schemeClr val="bg1"/>
                </a:solidFill>
              </a:rPr>
              <a:t>PASO 17: nos aseguramos que las opciones “</a:t>
            </a:r>
            <a:r>
              <a:rPr lang="es-BO" sz="1200" dirty="0" err="1" smtClean="0">
                <a:solidFill>
                  <a:schemeClr val="bg1"/>
                </a:solidFill>
              </a:rPr>
              <a:t>Grant</a:t>
            </a:r>
            <a:r>
              <a:rPr lang="es-BO" sz="1200" dirty="0" smtClean="0">
                <a:solidFill>
                  <a:schemeClr val="bg1"/>
                </a:solidFill>
              </a:rPr>
              <a:t>” y “</a:t>
            </a:r>
            <a:r>
              <a:rPr lang="es-BO" sz="1200" dirty="0" err="1" smtClean="0">
                <a:solidFill>
                  <a:schemeClr val="bg1"/>
                </a:solidFill>
              </a:rPr>
              <a:t>Enabled</a:t>
            </a:r>
            <a:r>
              <a:rPr lang="es-BO" sz="1200" dirty="0" smtClean="0">
                <a:solidFill>
                  <a:schemeClr val="bg1"/>
                </a:solidFill>
              </a:rPr>
              <a:t>” estén marcadas</a:t>
            </a:r>
          </a:p>
        </p:txBody>
      </p:sp>
      <p:sp>
        <p:nvSpPr>
          <p:cNvPr id="8" name="Marcador de contenido 2"/>
          <p:cNvSpPr txBox="1">
            <a:spLocks/>
          </p:cNvSpPr>
          <p:nvPr/>
        </p:nvSpPr>
        <p:spPr>
          <a:xfrm>
            <a:off x="378265" y="2098407"/>
            <a:ext cx="3573887" cy="324754"/>
          </a:xfrm>
          <a:prstGeom prst="rect">
            <a:avLst/>
          </a:prstGeom>
        </p:spPr>
        <p:style>
          <a:lnRef idx="2">
            <a:schemeClr val="dk1"/>
          </a:lnRef>
          <a:fillRef idx="1">
            <a:schemeClr val="lt1"/>
          </a:fillRef>
          <a:effectRef idx="0">
            <a:schemeClr val="dk1"/>
          </a:effectRef>
          <a:fontRef idx="minor">
            <a:schemeClr val="dk1"/>
          </a:fontRef>
        </p:style>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2000" b="0" i="0" kern="1200">
                <a:solidFill>
                  <a:schemeClr val="dk1"/>
                </a:solidFill>
                <a:latin typeface="+mn-lt"/>
                <a:ea typeface="+mn-ea"/>
                <a:cs typeface="+mn-cs"/>
              </a:defRPr>
            </a:lvl1pPr>
            <a:lvl2pPr marL="742950" indent="-28575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800" b="0" i="0" kern="1200">
                <a:solidFill>
                  <a:schemeClr val="dk1"/>
                </a:solidFill>
                <a:latin typeface="+mn-lt"/>
                <a:ea typeface="+mn-ea"/>
                <a:cs typeface="+mn-cs"/>
              </a:defRPr>
            </a:lvl2pPr>
            <a:lvl3pPr marL="1143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600" b="0" i="0" kern="1200">
                <a:solidFill>
                  <a:schemeClr val="dk1"/>
                </a:solidFill>
                <a:latin typeface="+mn-lt"/>
                <a:ea typeface="+mn-ea"/>
                <a:cs typeface="+mn-cs"/>
              </a:defRPr>
            </a:lvl3pPr>
            <a:lvl4pPr marL="1600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dk1"/>
                </a:solidFill>
                <a:latin typeface="+mn-lt"/>
                <a:ea typeface="+mn-ea"/>
                <a:cs typeface="+mn-cs"/>
              </a:defRPr>
            </a:lvl4pPr>
            <a:lvl5pPr marL="20574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dk1"/>
                </a:solidFill>
                <a:latin typeface="+mn-lt"/>
                <a:ea typeface="+mn-ea"/>
                <a:cs typeface="+mn-cs"/>
              </a:defRPr>
            </a:lvl5pPr>
            <a:lvl6pPr marL="25146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dk1"/>
                </a:solidFill>
                <a:latin typeface="+mn-lt"/>
                <a:ea typeface="+mn-ea"/>
                <a:cs typeface="+mn-cs"/>
              </a:defRPr>
            </a:lvl6pPr>
            <a:lvl7pPr marL="29718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dk1"/>
                </a:solidFill>
                <a:latin typeface="+mn-lt"/>
                <a:ea typeface="+mn-ea"/>
                <a:cs typeface="+mn-cs"/>
              </a:defRPr>
            </a:lvl7pPr>
            <a:lvl8pPr marL="3429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dk1"/>
                </a:solidFill>
                <a:latin typeface="+mn-lt"/>
                <a:ea typeface="+mn-ea"/>
                <a:cs typeface="+mn-cs"/>
              </a:defRPr>
            </a:lvl8pPr>
            <a:lvl9pPr marL="3886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dk1"/>
                </a:solidFill>
                <a:latin typeface="+mn-lt"/>
                <a:ea typeface="+mn-ea"/>
                <a:cs typeface="+mn-cs"/>
              </a:defRPr>
            </a:lvl9pPr>
          </a:lstStyle>
          <a:p>
            <a:r>
              <a:rPr lang="es-BO" sz="1200" dirty="0" smtClean="0">
                <a:solidFill>
                  <a:schemeClr val="bg1"/>
                </a:solidFill>
              </a:rPr>
              <a:t>PASO 18: presionamos donde dice “ok”.</a:t>
            </a:r>
            <a:endParaRPr lang="es-BO" dirty="0">
              <a:solidFill>
                <a:schemeClr val="bg1"/>
              </a:solidFill>
            </a:endParaRPr>
          </a:p>
        </p:txBody>
      </p:sp>
      <p:sp>
        <p:nvSpPr>
          <p:cNvPr id="9" name="CuadroTexto 8"/>
          <p:cNvSpPr txBox="1"/>
          <p:nvPr/>
        </p:nvSpPr>
        <p:spPr>
          <a:xfrm rot="5400000">
            <a:off x="10181736" y="432394"/>
            <a:ext cx="1243691" cy="369332"/>
          </a:xfrm>
          <a:prstGeom prst="rect">
            <a:avLst/>
          </a:prstGeom>
          <a:noFill/>
        </p:spPr>
        <p:txBody>
          <a:bodyPr wrap="square" rtlCol="0">
            <a:spAutoFit/>
          </a:bodyPr>
          <a:lstStyle/>
          <a:p>
            <a:r>
              <a:rPr lang="es-BO" dirty="0" smtClean="0"/>
              <a:t>BDA-111</a:t>
            </a:r>
            <a:endParaRPr lang="es-BO" dirty="0"/>
          </a:p>
        </p:txBody>
      </p:sp>
      <p:sp>
        <p:nvSpPr>
          <p:cNvPr id="10" name="Rectángulo 9"/>
          <p:cNvSpPr/>
          <p:nvPr/>
        </p:nvSpPr>
        <p:spPr>
          <a:xfrm>
            <a:off x="669474" y="3211579"/>
            <a:ext cx="583254" cy="149574"/>
          </a:xfrm>
          <a:prstGeom prst="rect">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s-BO"/>
          </a:p>
        </p:txBody>
      </p:sp>
      <p:sp>
        <p:nvSpPr>
          <p:cNvPr id="11" name="CuadroTexto 10"/>
          <p:cNvSpPr txBox="1"/>
          <p:nvPr/>
        </p:nvSpPr>
        <p:spPr>
          <a:xfrm>
            <a:off x="6178169" y="1315938"/>
            <a:ext cx="417449" cy="307777"/>
          </a:xfrm>
          <a:prstGeom prst="rect">
            <a:avLst/>
          </a:prstGeom>
          <a:noFill/>
        </p:spPr>
        <p:txBody>
          <a:bodyPr wrap="square" rtlCol="0">
            <a:spAutoFit/>
          </a:bodyPr>
          <a:lstStyle/>
          <a:p>
            <a:r>
              <a:rPr lang="es-BO" sz="1400" b="1" dirty="0" smtClean="0">
                <a:solidFill>
                  <a:srgbClr val="FF0000"/>
                </a:solidFill>
              </a:rPr>
              <a:t>17</a:t>
            </a:r>
            <a:endParaRPr lang="es-BO" sz="1400" b="1" dirty="0">
              <a:solidFill>
                <a:srgbClr val="FF0000"/>
              </a:solidFill>
            </a:endParaRPr>
          </a:p>
        </p:txBody>
      </p:sp>
      <p:sp>
        <p:nvSpPr>
          <p:cNvPr id="13" name="Rectángulo 12"/>
          <p:cNvSpPr/>
          <p:nvPr/>
        </p:nvSpPr>
        <p:spPr>
          <a:xfrm>
            <a:off x="5715000" y="1362332"/>
            <a:ext cx="429768" cy="183004"/>
          </a:xfrm>
          <a:prstGeom prst="rect">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s-BO"/>
          </a:p>
        </p:txBody>
      </p:sp>
      <p:sp>
        <p:nvSpPr>
          <p:cNvPr id="14" name="Rectángulo 13"/>
          <p:cNvSpPr/>
          <p:nvPr/>
        </p:nvSpPr>
        <p:spPr>
          <a:xfrm>
            <a:off x="7415784" y="5276088"/>
            <a:ext cx="502920" cy="210311"/>
          </a:xfrm>
          <a:prstGeom prst="rect">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s-BO"/>
          </a:p>
        </p:txBody>
      </p:sp>
      <p:sp>
        <p:nvSpPr>
          <p:cNvPr id="15" name="Rectángulo 14"/>
          <p:cNvSpPr/>
          <p:nvPr/>
        </p:nvSpPr>
        <p:spPr>
          <a:xfrm>
            <a:off x="5715000" y="1975104"/>
            <a:ext cx="429768" cy="192024"/>
          </a:xfrm>
          <a:prstGeom prst="rect">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s-BO"/>
          </a:p>
        </p:txBody>
      </p:sp>
      <p:sp>
        <p:nvSpPr>
          <p:cNvPr id="16" name="CuadroTexto 15"/>
          <p:cNvSpPr txBox="1"/>
          <p:nvPr/>
        </p:nvSpPr>
        <p:spPr>
          <a:xfrm>
            <a:off x="6998335" y="5227354"/>
            <a:ext cx="417449" cy="307777"/>
          </a:xfrm>
          <a:prstGeom prst="rect">
            <a:avLst/>
          </a:prstGeom>
          <a:noFill/>
        </p:spPr>
        <p:txBody>
          <a:bodyPr wrap="square" rtlCol="0">
            <a:spAutoFit/>
          </a:bodyPr>
          <a:lstStyle/>
          <a:p>
            <a:r>
              <a:rPr lang="es-BO" sz="1400" b="1" dirty="0" smtClean="0">
                <a:solidFill>
                  <a:srgbClr val="FF0000"/>
                </a:solidFill>
              </a:rPr>
              <a:t>18</a:t>
            </a:r>
            <a:endParaRPr lang="es-BO" sz="1400" b="1" dirty="0">
              <a:solidFill>
                <a:srgbClr val="FF0000"/>
              </a:solidFill>
            </a:endParaRPr>
          </a:p>
        </p:txBody>
      </p:sp>
      <p:sp>
        <p:nvSpPr>
          <p:cNvPr id="17" name="CuadroTexto 16"/>
          <p:cNvSpPr txBox="1"/>
          <p:nvPr/>
        </p:nvSpPr>
        <p:spPr>
          <a:xfrm>
            <a:off x="1304835" y="3132477"/>
            <a:ext cx="417449" cy="307777"/>
          </a:xfrm>
          <a:prstGeom prst="rect">
            <a:avLst/>
          </a:prstGeom>
          <a:noFill/>
        </p:spPr>
        <p:txBody>
          <a:bodyPr wrap="square" rtlCol="0">
            <a:spAutoFit/>
          </a:bodyPr>
          <a:lstStyle/>
          <a:p>
            <a:r>
              <a:rPr lang="es-BO" sz="1400" b="1" dirty="0" smtClean="0">
                <a:solidFill>
                  <a:srgbClr val="FF0000"/>
                </a:solidFill>
              </a:rPr>
              <a:t>16</a:t>
            </a:r>
            <a:endParaRPr lang="es-BO" sz="1400" b="1" dirty="0">
              <a:solidFill>
                <a:srgbClr val="FF0000"/>
              </a:solidFill>
            </a:endParaRPr>
          </a:p>
        </p:txBody>
      </p:sp>
      <p:sp>
        <p:nvSpPr>
          <p:cNvPr id="18" name="CuadroTexto 17"/>
          <p:cNvSpPr txBox="1"/>
          <p:nvPr/>
        </p:nvSpPr>
        <p:spPr>
          <a:xfrm>
            <a:off x="6144768" y="1944518"/>
            <a:ext cx="417449" cy="307777"/>
          </a:xfrm>
          <a:prstGeom prst="rect">
            <a:avLst/>
          </a:prstGeom>
          <a:noFill/>
        </p:spPr>
        <p:txBody>
          <a:bodyPr wrap="square" rtlCol="0">
            <a:spAutoFit/>
          </a:bodyPr>
          <a:lstStyle/>
          <a:p>
            <a:r>
              <a:rPr lang="es-BO" sz="1400" b="1" dirty="0" smtClean="0">
                <a:solidFill>
                  <a:srgbClr val="FF0000"/>
                </a:solidFill>
              </a:rPr>
              <a:t>17</a:t>
            </a:r>
            <a:endParaRPr lang="es-BO" sz="1400" b="1" dirty="0">
              <a:solidFill>
                <a:srgbClr val="FF0000"/>
              </a:solidFill>
            </a:endParaRPr>
          </a:p>
        </p:txBody>
      </p:sp>
    </p:spTree>
    <p:extLst>
      <p:ext uri="{BB962C8B-B14F-4D97-AF65-F5344CB8AC3E}">
        <p14:creationId xmlns:p14="http://schemas.microsoft.com/office/powerpoint/2010/main" val="399093888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p:cNvSpPr txBox="1"/>
          <p:nvPr/>
        </p:nvSpPr>
        <p:spPr>
          <a:xfrm rot="5400000">
            <a:off x="10181736" y="432394"/>
            <a:ext cx="1243691" cy="369332"/>
          </a:xfrm>
          <a:prstGeom prst="rect">
            <a:avLst/>
          </a:prstGeom>
          <a:noFill/>
        </p:spPr>
        <p:txBody>
          <a:bodyPr wrap="square" rtlCol="0">
            <a:spAutoFit/>
          </a:bodyPr>
          <a:lstStyle/>
          <a:p>
            <a:r>
              <a:rPr lang="es-BO" dirty="0" smtClean="0"/>
              <a:t>BDA-111</a:t>
            </a:r>
            <a:endParaRPr lang="es-BO" dirty="0"/>
          </a:p>
        </p:txBody>
      </p:sp>
      <p:pic>
        <p:nvPicPr>
          <p:cNvPr id="7" name="Imagen 6"/>
          <p:cNvPicPr/>
          <p:nvPr/>
        </p:nvPicPr>
        <p:blipFill>
          <a:blip r:embed="rId2">
            <a:extLst>
              <a:ext uri="{28A0092B-C50C-407E-A947-70E740481C1C}">
                <a14:useLocalDpi xmlns:a14="http://schemas.microsoft.com/office/drawing/2010/main" val="0"/>
              </a:ext>
            </a:extLst>
          </a:blip>
          <a:srcRect/>
          <a:stretch>
            <a:fillRect/>
          </a:stretch>
        </p:blipFill>
        <p:spPr bwMode="auto">
          <a:xfrm>
            <a:off x="467761" y="1444752"/>
            <a:ext cx="3482447" cy="4063111"/>
          </a:xfrm>
          <a:prstGeom prst="rect">
            <a:avLst/>
          </a:prstGeom>
          <a:noFill/>
        </p:spPr>
      </p:pic>
      <p:pic>
        <p:nvPicPr>
          <p:cNvPr id="8" name="Imagen 7"/>
          <p:cNvPicPr/>
          <p:nvPr/>
        </p:nvPicPr>
        <p:blipFill>
          <a:blip r:embed="rId3">
            <a:extLst>
              <a:ext uri="{28A0092B-C50C-407E-A947-70E740481C1C}">
                <a14:useLocalDpi xmlns:a14="http://schemas.microsoft.com/office/drawing/2010/main" val="0"/>
              </a:ext>
            </a:extLst>
          </a:blip>
          <a:srcRect/>
          <a:stretch>
            <a:fillRect/>
          </a:stretch>
        </p:blipFill>
        <p:spPr bwMode="auto">
          <a:xfrm>
            <a:off x="5358041" y="2090963"/>
            <a:ext cx="2249077" cy="4544568"/>
          </a:xfrm>
          <a:prstGeom prst="rect">
            <a:avLst/>
          </a:prstGeom>
          <a:noFill/>
        </p:spPr>
      </p:pic>
      <p:sp>
        <p:nvSpPr>
          <p:cNvPr id="9" name="Marcador de contenido 2"/>
          <p:cNvSpPr txBox="1">
            <a:spLocks/>
          </p:cNvSpPr>
          <p:nvPr/>
        </p:nvSpPr>
        <p:spPr>
          <a:xfrm>
            <a:off x="403753" y="347270"/>
            <a:ext cx="3455015" cy="891635"/>
          </a:xfrm>
          <a:prstGeom prst="rect">
            <a:avLst/>
          </a:prstGeom>
        </p:spPr>
        <p:style>
          <a:lnRef idx="2">
            <a:schemeClr val="dk1"/>
          </a:lnRef>
          <a:fillRef idx="1">
            <a:schemeClr val="lt1"/>
          </a:fillRef>
          <a:effectRef idx="0">
            <a:schemeClr val="dk1"/>
          </a:effectRef>
          <a:fontRef idx="minor">
            <a:schemeClr val="dk1"/>
          </a:fontRef>
        </p:style>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2000" b="0" i="0" kern="1200">
                <a:solidFill>
                  <a:schemeClr val="dk1"/>
                </a:solidFill>
                <a:latin typeface="+mn-lt"/>
                <a:ea typeface="+mn-ea"/>
                <a:cs typeface="+mn-cs"/>
              </a:defRPr>
            </a:lvl1pPr>
            <a:lvl2pPr marL="742950" indent="-28575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800" b="0" i="0" kern="1200">
                <a:solidFill>
                  <a:schemeClr val="dk1"/>
                </a:solidFill>
                <a:latin typeface="+mn-lt"/>
                <a:ea typeface="+mn-ea"/>
                <a:cs typeface="+mn-cs"/>
              </a:defRPr>
            </a:lvl2pPr>
            <a:lvl3pPr marL="1143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600" b="0" i="0" kern="1200">
                <a:solidFill>
                  <a:schemeClr val="dk1"/>
                </a:solidFill>
                <a:latin typeface="+mn-lt"/>
                <a:ea typeface="+mn-ea"/>
                <a:cs typeface="+mn-cs"/>
              </a:defRPr>
            </a:lvl3pPr>
            <a:lvl4pPr marL="1600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dk1"/>
                </a:solidFill>
                <a:latin typeface="+mn-lt"/>
                <a:ea typeface="+mn-ea"/>
                <a:cs typeface="+mn-cs"/>
              </a:defRPr>
            </a:lvl4pPr>
            <a:lvl5pPr marL="20574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dk1"/>
                </a:solidFill>
                <a:latin typeface="+mn-lt"/>
                <a:ea typeface="+mn-ea"/>
                <a:cs typeface="+mn-cs"/>
              </a:defRPr>
            </a:lvl5pPr>
            <a:lvl6pPr marL="25146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dk1"/>
                </a:solidFill>
                <a:latin typeface="+mn-lt"/>
                <a:ea typeface="+mn-ea"/>
                <a:cs typeface="+mn-cs"/>
              </a:defRPr>
            </a:lvl6pPr>
            <a:lvl7pPr marL="29718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dk1"/>
                </a:solidFill>
                <a:latin typeface="+mn-lt"/>
                <a:ea typeface="+mn-ea"/>
                <a:cs typeface="+mn-cs"/>
              </a:defRPr>
            </a:lvl7pPr>
            <a:lvl8pPr marL="3429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dk1"/>
                </a:solidFill>
                <a:latin typeface="+mn-lt"/>
                <a:ea typeface="+mn-ea"/>
                <a:cs typeface="+mn-cs"/>
              </a:defRPr>
            </a:lvl8pPr>
            <a:lvl9pPr marL="3886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dk1"/>
                </a:solidFill>
                <a:latin typeface="+mn-lt"/>
                <a:ea typeface="+mn-ea"/>
                <a:cs typeface="+mn-cs"/>
              </a:defRPr>
            </a:lvl9pPr>
          </a:lstStyle>
          <a:p>
            <a:r>
              <a:rPr lang="es-BO" sz="1200" dirty="0" smtClean="0">
                <a:solidFill>
                  <a:schemeClr val="bg1"/>
                </a:solidFill>
              </a:rPr>
              <a:t>PASO 19: en el apartado de “Logins”, se lograra visualizar el nuevo usuario siempre y cundo se halla realizado los pasos correctamente</a:t>
            </a:r>
            <a:endParaRPr lang="es-BO" dirty="0">
              <a:solidFill>
                <a:schemeClr val="bg1"/>
              </a:solidFill>
            </a:endParaRPr>
          </a:p>
        </p:txBody>
      </p:sp>
      <p:sp>
        <p:nvSpPr>
          <p:cNvPr id="10" name="Marcador de contenido 2"/>
          <p:cNvSpPr txBox="1">
            <a:spLocks/>
          </p:cNvSpPr>
          <p:nvPr/>
        </p:nvSpPr>
        <p:spPr>
          <a:xfrm>
            <a:off x="4845206" y="1146502"/>
            <a:ext cx="3274746" cy="781919"/>
          </a:xfrm>
          <a:prstGeom prst="rect">
            <a:avLst/>
          </a:prstGeom>
        </p:spPr>
        <p:style>
          <a:lnRef idx="2">
            <a:schemeClr val="dk1"/>
          </a:lnRef>
          <a:fillRef idx="1">
            <a:schemeClr val="lt1"/>
          </a:fillRef>
          <a:effectRef idx="0">
            <a:schemeClr val="dk1"/>
          </a:effectRef>
          <a:fontRef idx="minor">
            <a:schemeClr val="dk1"/>
          </a:fontRef>
        </p:style>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2000" b="0" i="0" kern="1200">
                <a:solidFill>
                  <a:schemeClr val="dk1"/>
                </a:solidFill>
                <a:latin typeface="+mn-lt"/>
                <a:ea typeface="+mn-ea"/>
                <a:cs typeface="+mn-cs"/>
              </a:defRPr>
            </a:lvl1pPr>
            <a:lvl2pPr marL="742950" indent="-28575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800" b="0" i="0" kern="1200">
                <a:solidFill>
                  <a:schemeClr val="dk1"/>
                </a:solidFill>
                <a:latin typeface="+mn-lt"/>
                <a:ea typeface="+mn-ea"/>
                <a:cs typeface="+mn-cs"/>
              </a:defRPr>
            </a:lvl2pPr>
            <a:lvl3pPr marL="1143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600" b="0" i="0" kern="1200">
                <a:solidFill>
                  <a:schemeClr val="dk1"/>
                </a:solidFill>
                <a:latin typeface="+mn-lt"/>
                <a:ea typeface="+mn-ea"/>
                <a:cs typeface="+mn-cs"/>
              </a:defRPr>
            </a:lvl3pPr>
            <a:lvl4pPr marL="1600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dk1"/>
                </a:solidFill>
                <a:latin typeface="+mn-lt"/>
                <a:ea typeface="+mn-ea"/>
                <a:cs typeface="+mn-cs"/>
              </a:defRPr>
            </a:lvl4pPr>
            <a:lvl5pPr marL="20574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dk1"/>
                </a:solidFill>
                <a:latin typeface="+mn-lt"/>
                <a:ea typeface="+mn-ea"/>
                <a:cs typeface="+mn-cs"/>
              </a:defRPr>
            </a:lvl5pPr>
            <a:lvl6pPr marL="25146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dk1"/>
                </a:solidFill>
                <a:latin typeface="+mn-lt"/>
                <a:ea typeface="+mn-ea"/>
                <a:cs typeface="+mn-cs"/>
              </a:defRPr>
            </a:lvl6pPr>
            <a:lvl7pPr marL="29718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dk1"/>
                </a:solidFill>
                <a:latin typeface="+mn-lt"/>
                <a:ea typeface="+mn-ea"/>
                <a:cs typeface="+mn-cs"/>
              </a:defRPr>
            </a:lvl7pPr>
            <a:lvl8pPr marL="3429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dk1"/>
                </a:solidFill>
                <a:latin typeface="+mn-lt"/>
                <a:ea typeface="+mn-ea"/>
                <a:cs typeface="+mn-cs"/>
              </a:defRPr>
            </a:lvl8pPr>
            <a:lvl9pPr marL="3886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dk1"/>
                </a:solidFill>
                <a:latin typeface="+mn-lt"/>
                <a:ea typeface="+mn-ea"/>
                <a:cs typeface="+mn-cs"/>
              </a:defRPr>
            </a:lvl9pPr>
          </a:lstStyle>
          <a:p>
            <a:r>
              <a:rPr lang="es-BO" sz="1200" dirty="0" smtClean="0">
                <a:solidFill>
                  <a:schemeClr val="bg1"/>
                </a:solidFill>
              </a:rPr>
              <a:t>PASO 20: En la barra de búsqueda colocamos la palabra “servicios o </a:t>
            </a:r>
            <a:r>
              <a:rPr lang="es-BO" sz="1200" dirty="0" err="1" smtClean="0">
                <a:solidFill>
                  <a:schemeClr val="bg1"/>
                </a:solidFill>
              </a:rPr>
              <a:t>servies</a:t>
            </a:r>
            <a:r>
              <a:rPr lang="es-BO" sz="1200" dirty="0" smtClean="0">
                <a:solidFill>
                  <a:schemeClr val="bg1"/>
                </a:solidFill>
              </a:rPr>
              <a:t>” y hacemos clic en el mismo.</a:t>
            </a:r>
            <a:endParaRPr lang="es-BO" dirty="0">
              <a:solidFill>
                <a:schemeClr val="bg1"/>
              </a:solidFill>
            </a:endParaRPr>
          </a:p>
        </p:txBody>
      </p:sp>
      <p:sp>
        <p:nvSpPr>
          <p:cNvPr id="5" name="Rectángulo 4"/>
          <p:cNvSpPr/>
          <p:nvPr/>
        </p:nvSpPr>
        <p:spPr>
          <a:xfrm>
            <a:off x="1099038" y="4416551"/>
            <a:ext cx="711474" cy="182881"/>
          </a:xfrm>
          <a:prstGeom prst="rect">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s-BO"/>
          </a:p>
        </p:txBody>
      </p:sp>
      <p:sp>
        <p:nvSpPr>
          <p:cNvPr id="6" name="CuadroTexto 5"/>
          <p:cNvSpPr txBox="1"/>
          <p:nvPr/>
        </p:nvSpPr>
        <p:spPr>
          <a:xfrm>
            <a:off x="780415" y="4363247"/>
            <a:ext cx="417449" cy="307777"/>
          </a:xfrm>
          <a:prstGeom prst="rect">
            <a:avLst/>
          </a:prstGeom>
          <a:noFill/>
        </p:spPr>
        <p:txBody>
          <a:bodyPr wrap="square" rtlCol="0">
            <a:spAutoFit/>
          </a:bodyPr>
          <a:lstStyle/>
          <a:p>
            <a:r>
              <a:rPr lang="es-BO" sz="1400" b="1" dirty="0" smtClean="0">
                <a:solidFill>
                  <a:srgbClr val="FF0000"/>
                </a:solidFill>
              </a:rPr>
              <a:t>19</a:t>
            </a:r>
            <a:endParaRPr lang="es-BO" sz="1400" b="1" dirty="0">
              <a:solidFill>
                <a:srgbClr val="FF0000"/>
              </a:solidFill>
            </a:endParaRPr>
          </a:p>
        </p:txBody>
      </p:sp>
      <p:sp>
        <p:nvSpPr>
          <p:cNvPr id="11" name="Título 1"/>
          <p:cNvSpPr>
            <a:spLocks noGrp="1"/>
          </p:cNvSpPr>
          <p:nvPr>
            <p:ph type="title"/>
          </p:nvPr>
        </p:nvSpPr>
        <p:spPr>
          <a:xfrm>
            <a:off x="4219470" y="437705"/>
            <a:ext cx="6168113" cy="573902"/>
          </a:xfrm>
        </p:spPr>
        <p:txBody>
          <a:bodyPr/>
          <a:lstStyle/>
          <a:p>
            <a:r>
              <a:rPr lang="es-BO" sz="2400" dirty="0" smtClean="0"/>
              <a:t>ACEDER CON EL USUARIO A SQL SERVER</a:t>
            </a:r>
            <a:endParaRPr lang="es-BO" sz="2400" dirty="0"/>
          </a:p>
        </p:txBody>
      </p:sp>
      <p:sp>
        <p:nvSpPr>
          <p:cNvPr id="13" name="Rectángulo 12"/>
          <p:cNvSpPr/>
          <p:nvPr/>
        </p:nvSpPr>
        <p:spPr>
          <a:xfrm>
            <a:off x="5454630" y="2731007"/>
            <a:ext cx="946170" cy="423673"/>
          </a:xfrm>
          <a:prstGeom prst="rect">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s-BO"/>
          </a:p>
        </p:txBody>
      </p:sp>
      <p:sp>
        <p:nvSpPr>
          <p:cNvPr id="14" name="Rectángulo 13"/>
          <p:cNvSpPr/>
          <p:nvPr/>
        </p:nvSpPr>
        <p:spPr>
          <a:xfrm>
            <a:off x="5454630" y="6370318"/>
            <a:ext cx="735858" cy="268260"/>
          </a:xfrm>
          <a:prstGeom prst="rect">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s-BO"/>
          </a:p>
        </p:txBody>
      </p:sp>
      <p:sp>
        <p:nvSpPr>
          <p:cNvPr id="15" name="CuadroTexto 14"/>
          <p:cNvSpPr txBox="1"/>
          <p:nvPr/>
        </p:nvSpPr>
        <p:spPr>
          <a:xfrm>
            <a:off x="6399212" y="2788954"/>
            <a:ext cx="417449" cy="307777"/>
          </a:xfrm>
          <a:prstGeom prst="rect">
            <a:avLst/>
          </a:prstGeom>
          <a:noFill/>
        </p:spPr>
        <p:txBody>
          <a:bodyPr wrap="square" rtlCol="0">
            <a:spAutoFit/>
          </a:bodyPr>
          <a:lstStyle/>
          <a:p>
            <a:r>
              <a:rPr lang="es-BO" sz="1400" b="1" dirty="0" smtClean="0">
                <a:solidFill>
                  <a:srgbClr val="FF0000"/>
                </a:solidFill>
              </a:rPr>
              <a:t>20</a:t>
            </a:r>
            <a:endParaRPr lang="es-BO" sz="1400" b="1" dirty="0">
              <a:solidFill>
                <a:srgbClr val="FF0000"/>
              </a:solidFill>
            </a:endParaRPr>
          </a:p>
        </p:txBody>
      </p:sp>
      <p:sp>
        <p:nvSpPr>
          <p:cNvPr id="16" name="CuadroTexto 15"/>
          <p:cNvSpPr txBox="1"/>
          <p:nvPr/>
        </p:nvSpPr>
        <p:spPr>
          <a:xfrm>
            <a:off x="6190488" y="6370318"/>
            <a:ext cx="417449" cy="307777"/>
          </a:xfrm>
          <a:prstGeom prst="rect">
            <a:avLst/>
          </a:prstGeom>
          <a:noFill/>
        </p:spPr>
        <p:txBody>
          <a:bodyPr wrap="square" rtlCol="0">
            <a:spAutoFit/>
          </a:bodyPr>
          <a:lstStyle/>
          <a:p>
            <a:r>
              <a:rPr lang="es-BO" sz="1400" b="1" dirty="0" smtClean="0">
                <a:solidFill>
                  <a:srgbClr val="FF0000"/>
                </a:solidFill>
              </a:rPr>
              <a:t>20</a:t>
            </a:r>
            <a:endParaRPr lang="es-BO" sz="1400" b="1" dirty="0">
              <a:solidFill>
                <a:srgbClr val="FF0000"/>
              </a:solidFill>
            </a:endParaRPr>
          </a:p>
        </p:txBody>
      </p:sp>
    </p:spTree>
    <p:extLst>
      <p:ext uri="{BB962C8B-B14F-4D97-AF65-F5344CB8AC3E}">
        <p14:creationId xmlns:p14="http://schemas.microsoft.com/office/powerpoint/2010/main" val="117066103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p:cNvSpPr txBox="1"/>
          <p:nvPr/>
        </p:nvSpPr>
        <p:spPr>
          <a:xfrm rot="5400000">
            <a:off x="10181736" y="432394"/>
            <a:ext cx="1243691" cy="369332"/>
          </a:xfrm>
          <a:prstGeom prst="rect">
            <a:avLst/>
          </a:prstGeom>
          <a:noFill/>
        </p:spPr>
        <p:txBody>
          <a:bodyPr wrap="square" rtlCol="0">
            <a:spAutoFit/>
          </a:bodyPr>
          <a:lstStyle/>
          <a:p>
            <a:r>
              <a:rPr lang="es-BO" dirty="0" smtClean="0"/>
              <a:t>BDA-111</a:t>
            </a:r>
            <a:endParaRPr lang="es-BO" dirty="0"/>
          </a:p>
        </p:txBody>
      </p:sp>
      <p:pic>
        <p:nvPicPr>
          <p:cNvPr id="5" name="Imagen 4"/>
          <p:cNvPicPr/>
          <p:nvPr/>
        </p:nvPicPr>
        <p:blipFill>
          <a:blip r:embed="rId2">
            <a:extLst>
              <a:ext uri="{28A0092B-C50C-407E-A947-70E740481C1C}">
                <a14:useLocalDpi xmlns:a14="http://schemas.microsoft.com/office/drawing/2010/main" val="0"/>
              </a:ext>
            </a:extLst>
          </a:blip>
          <a:srcRect/>
          <a:stretch>
            <a:fillRect/>
          </a:stretch>
        </p:blipFill>
        <p:spPr bwMode="auto">
          <a:xfrm>
            <a:off x="4191012" y="374777"/>
            <a:ext cx="5963285" cy="2505710"/>
          </a:xfrm>
          <a:prstGeom prst="rect">
            <a:avLst/>
          </a:prstGeom>
          <a:noFill/>
        </p:spPr>
      </p:pic>
      <p:pic>
        <p:nvPicPr>
          <p:cNvPr id="6" name="Imagen 5"/>
          <p:cNvPicPr/>
          <p:nvPr/>
        </p:nvPicPr>
        <p:blipFill>
          <a:blip r:embed="rId3"/>
          <a:stretch>
            <a:fillRect/>
          </a:stretch>
        </p:blipFill>
        <p:spPr>
          <a:xfrm>
            <a:off x="927140" y="3120336"/>
            <a:ext cx="4648835" cy="2695575"/>
          </a:xfrm>
          <a:prstGeom prst="rect">
            <a:avLst/>
          </a:prstGeom>
        </p:spPr>
      </p:pic>
      <p:sp>
        <p:nvSpPr>
          <p:cNvPr id="7" name="Marcador de contenido 2"/>
          <p:cNvSpPr txBox="1">
            <a:spLocks/>
          </p:cNvSpPr>
          <p:nvPr/>
        </p:nvSpPr>
        <p:spPr>
          <a:xfrm>
            <a:off x="496836" y="456987"/>
            <a:ext cx="3517380" cy="1088349"/>
          </a:xfrm>
          <a:prstGeom prst="rect">
            <a:avLst/>
          </a:prstGeom>
        </p:spPr>
        <p:style>
          <a:lnRef idx="2">
            <a:schemeClr val="dk1"/>
          </a:lnRef>
          <a:fillRef idx="1">
            <a:schemeClr val="lt1"/>
          </a:fillRef>
          <a:effectRef idx="0">
            <a:schemeClr val="dk1"/>
          </a:effectRef>
          <a:fontRef idx="minor">
            <a:schemeClr val="dk1"/>
          </a:fontRef>
        </p:style>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2000" b="0" i="0" kern="1200">
                <a:solidFill>
                  <a:schemeClr val="dk1"/>
                </a:solidFill>
                <a:latin typeface="+mn-lt"/>
                <a:ea typeface="+mn-ea"/>
                <a:cs typeface="+mn-cs"/>
              </a:defRPr>
            </a:lvl1pPr>
            <a:lvl2pPr marL="742950" indent="-28575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800" b="0" i="0" kern="1200">
                <a:solidFill>
                  <a:schemeClr val="dk1"/>
                </a:solidFill>
                <a:latin typeface="+mn-lt"/>
                <a:ea typeface="+mn-ea"/>
                <a:cs typeface="+mn-cs"/>
              </a:defRPr>
            </a:lvl2pPr>
            <a:lvl3pPr marL="1143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600" b="0" i="0" kern="1200">
                <a:solidFill>
                  <a:schemeClr val="dk1"/>
                </a:solidFill>
                <a:latin typeface="+mn-lt"/>
                <a:ea typeface="+mn-ea"/>
                <a:cs typeface="+mn-cs"/>
              </a:defRPr>
            </a:lvl3pPr>
            <a:lvl4pPr marL="1600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dk1"/>
                </a:solidFill>
                <a:latin typeface="+mn-lt"/>
                <a:ea typeface="+mn-ea"/>
                <a:cs typeface="+mn-cs"/>
              </a:defRPr>
            </a:lvl4pPr>
            <a:lvl5pPr marL="20574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dk1"/>
                </a:solidFill>
                <a:latin typeface="+mn-lt"/>
                <a:ea typeface="+mn-ea"/>
                <a:cs typeface="+mn-cs"/>
              </a:defRPr>
            </a:lvl5pPr>
            <a:lvl6pPr marL="25146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dk1"/>
                </a:solidFill>
                <a:latin typeface="+mn-lt"/>
                <a:ea typeface="+mn-ea"/>
                <a:cs typeface="+mn-cs"/>
              </a:defRPr>
            </a:lvl6pPr>
            <a:lvl7pPr marL="29718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dk1"/>
                </a:solidFill>
                <a:latin typeface="+mn-lt"/>
                <a:ea typeface="+mn-ea"/>
                <a:cs typeface="+mn-cs"/>
              </a:defRPr>
            </a:lvl7pPr>
            <a:lvl8pPr marL="3429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dk1"/>
                </a:solidFill>
                <a:latin typeface="+mn-lt"/>
                <a:ea typeface="+mn-ea"/>
                <a:cs typeface="+mn-cs"/>
              </a:defRPr>
            </a:lvl8pPr>
            <a:lvl9pPr marL="3886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dk1"/>
                </a:solidFill>
                <a:latin typeface="+mn-lt"/>
                <a:ea typeface="+mn-ea"/>
                <a:cs typeface="+mn-cs"/>
              </a:defRPr>
            </a:lvl9pPr>
          </a:lstStyle>
          <a:p>
            <a:r>
              <a:rPr lang="es-BO" sz="1200" dirty="0" smtClean="0">
                <a:solidFill>
                  <a:schemeClr val="bg1"/>
                </a:solidFill>
              </a:rPr>
              <a:t>PASO 21: se desplegara una ventana, en ese apartado buscaremos el apartado que dice “SQL Server (MSSQLSERVER)”, una vez ahí haremos clic derecho  sobre dicho apartado.</a:t>
            </a:r>
            <a:endParaRPr lang="es-BO" dirty="0">
              <a:solidFill>
                <a:schemeClr val="bg1"/>
              </a:solidFill>
            </a:endParaRPr>
          </a:p>
        </p:txBody>
      </p:sp>
      <p:sp>
        <p:nvSpPr>
          <p:cNvPr id="8" name="Marcador de contenido 2"/>
          <p:cNvSpPr txBox="1">
            <a:spLocks/>
          </p:cNvSpPr>
          <p:nvPr/>
        </p:nvSpPr>
        <p:spPr>
          <a:xfrm>
            <a:off x="496836" y="1785185"/>
            <a:ext cx="3274746" cy="1031166"/>
          </a:xfrm>
          <a:prstGeom prst="rect">
            <a:avLst/>
          </a:prstGeom>
        </p:spPr>
        <p:style>
          <a:lnRef idx="2">
            <a:schemeClr val="dk1"/>
          </a:lnRef>
          <a:fillRef idx="1">
            <a:schemeClr val="lt1"/>
          </a:fillRef>
          <a:effectRef idx="0">
            <a:schemeClr val="dk1"/>
          </a:effectRef>
          <a:fontRef idx="minor">
            <a:schemeClr val="dk1"/>
          </a:fontRef>
        </p:style>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2000" b="0" i="0" kern="1200">
                <a:solidFill>
                  <a:schemeClr val="dk1"/>
                </a:solidFill>
                <a:latin typeface="+mn-lt"/>
                <a:ea typeface="+mn-ea"/>
                <a:cs typeface="+mn-cs"/>
              </a:defRPr>
            </a:lvl1pPr>
            <a:lvl2pPr marL="742950" indent="-28575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800" b="0" i="0" kern="1200">
                <a:solidFill>
                  <a:schemeClr val="dk1"/>
                </a:solidFill>
                <a:latin typeface="+mn-lt"/>
                <a:ea typeface="+mn-ea"/>
                <a:cs typeface="+mn-cs"/>
              </a:defRPr>
            </a:lvl2pPr>
            <a:lvl3pPr marL="1143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600" b="0" i="0" kern="1200">
                <a:solidFill>
                  <a:schemeClr val="dk1"/>
                </a:solidFill>
                <a:latin typeface="+mn-lt"/>
                <a:ea typeface="+mn-ea"/>
                <a:cs typeface="+mn-cs"/>
              </a:defRPr>
            </a:lvl3pPr>
            <a:lvl4pPr marL="1600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dk1"/>
                </a:solidFill>
                <a:latin typeface="+mn-lt"/>
                <a:ea typeface="+mn-ea"/>
                <a:cs typeface="+mn-cs"/>
              </a:defRPr>
            </a:lvl4pPr>
            <a:lvl5pPr marL="20574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dk1"/>
                </a:solidFill>
                <a:latin typeface="+mn-lt"/>
                <a:ea typeface="+mn-ea"/>
                <a:cs typeface="+mn-cs"/>
              </a:defRPr>
            </a:lvl5pPr>
            <a:lvl6pPr marL="25146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dk1"/>
                </a:solidFill>
                <a:latin typeface="+mn-lt"/>
                <a:ea typeface="+mn-ea"/>
                <a:cs typeface="+mn-cs"/>
              </a:defRPr>
            </a:lvl6pPr>
            <a:lvl7pPr marL="29718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dk1"/>
                </a:solidFill>
                <a:latin typeface="+mn-lt"/>
                <a:ea typeface="+mn-ea"/>
                <a:cs typeface="+mn-cs"/>
              </a:defRPr>
            </a:lvl7pPr>
            <a:lvl8pPr marL="3429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dk1"/>
                </a:solidFill>
                <a:latin typeface="+mn-lt"/>
                <a:ea typeface="+mn-ea"/>
                <a:cs typeface="+mn-cs"/>
              </a:defRPr>
            </a:lvl8pPr>
            <a:lvl9pPr marL="3886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dk1"/>
                </a:solidFill>
                <a:latin typeface="+mn-lt"/>
                <a:ea typeface="+mn-ea"/>
                <a:cs typeface="+mn-cs"/>
              </a:defRPr>
            </a:lvl9pPr>
          </a:lstStyle>
          <a:p>
            <a:r>
              <a:rPr lang="es-BO" sz="1200" dirty="0" smtClean="0">
                <a:solidFill>
                  <a:schemeClr val="bg1"/>
                </a:solidFill>
              </a:rPr>
              <a:t>PASO 22: se desplegara una serie de opciones, hacemos clic en la opción que dice "Reiniciar”, una vez hecho </a:t>
            </a:r>
            <a:r>
              <a:rPr lang="es-BO" sz="1200" dirty="0" err="1" smtClean="0">
                <a:solidFill>
                  <a:schemeClr val="bg1"/>
                </a:solidFill>
              </a:rPr>
              <a:t>clilc</a:t>
            </a:r>
            <a:r>
              <a:rPr lang="es-BO" sz="1200" dirty="0" smtClean="0">
                <a:solidFill>
                  <a:schemeClr val="bg1"/>
                </a:solidFill>
              </a:rPr>
              <a:t> esperamos a que cargue (no demora mas de 2 segundos).</a:t>
            </a:r>
            <a:endParaRPr lang="es-BO" dirty="0">
              <a:solidFill>
                <a:schemeClr val="bg1"/>
              </a:solidFill>
            </a:endParaRPr>
          </a:p>
        </p:txBody>
      </p:sp>
      <p:sp>
        <p:nvSpPr>
          <p:cNvPr id="10" name="Rectángulo 9"/>
          <p:cNvSpPr/>
          <p:nvPr/>
        </p:nvSpPr>
        <p:spPr>
          <a:xfrm>
            <a:off x="4460546" y="522571"/>
            <a:ext cx="1614666" cy="181517"/>
          </a:xfrm>
          <a:prstGeom prst="rect">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s-BO"/>
          </a:p>
        </p:txBody>
      </p:sp>
      <p:sp>
        <p:nvSpPr>
          <p:cNvPr id="11" name="Rectángulo 10"/>
          <p:cNvSpPr/>
          <p:nvPr/>
        </p:nvSpPr>
        <p:spPr>
          <a:xfrm>
            <a:off x="1317775" y="4532248"/>
            <a:ext cx="3656561" cy="222632"/>
          </a:xfrm>
          <a:prstGeom prst="rect">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s-BO"/>
          </a:p>
        </p:txBody>
      </p:sp>
      <p:sp>
        <p:nvSpPr>
          <p:cNvPr id="12" name="Rectángulo 11"/>
          <p:cNvSpPr/>
          <p:nvPr/>
        </p:nvSpPr>
        <p:spPr>
          <a:xfrm>
            <a:off x="7955009" y="1444370"/>
            <a:ext cx="1564633" cy="201931"/>
          </a:xfrm>
          <a:prstGeom prst="rect">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s-BO"/>
          </a:p>
        </p:txBody>
      </p:sp>
      <p:sp>
        <p:nvSpPr>
          <p:cNvPr id="13" name="CuadroTexto 12"/>
          <p:cNvSpPr txBox="1"/>
          <p:nvPr/>
        </p:nvSpPr>
        <p:spPr>
          <a:xfrm>
            <a:off x="5575975" y="704088"/>
            <a:ext cx="417449" cy="307777"/>
          </a:xfrm>
          <a:prstGeom prst="rect">
            <a:avLst/>
          </a:prstGeom>
          <a:noFill/>
        </p:spPr>
        <p:txBody>
          <a:bodyPr wrap="square" rtlCol="0">
            <a:spAutoFit/>
          </a:bodyPr>
          <a:lstStyle/>
          <a:p>
            <a:r>
              <a:rPr lang="es-BO" sz="1400" b="1" dirty="0" smtClean="0">
                <a:solidFill>
                  <a:srgbClr val="FF0000"/>
                </a:solidFill>
              </a:rPr>
              <a:t>21</a:t>
            </a:r>
            <a:endParaRPr lang="es-BO" sz="1400" b="1" dirty="0">
              <a:solidFill>
                <a:srgbClr val="FF0000"/>
              </a:solidFill>
            </a:endParaRPr>
          </a:p>
        </p:txBody>
      </p:sp>
      <p:sp>
        <p:nvSpPr>
          <p:cNvPr id="14" name="CuadroTexto 13"/>
          <p:cNvSpPr txBox="1"/>
          <p:nvPr/>
        </p:nvSpPr>
        <p:spPr>
          <a:xfrm>
            <a:off x="3805491" y="4224471"/>
            <a:ext cx="417449" cy="307777"/>
          </a:xfrm>
          <a:prstGeom prst="rect">
            <a:avLst/>
          </a:prstGeom>
          <a:noFill/>
        </p:spPr>
        <p:txBody>
          <a:bodyPr wrap="square" rtlCol="0">
            <a:spAutoFit/>
          </a:bodyPr>
          <a:lstStyle/>
          <a:p>
            <a:r>
              <a:rPr lang="es-BO" sz="1400" b="1" dirty="0" smtClean="0">
                <a:solidFill>
                  <a:srgbClr val="FF0000"/>
                </a:solidFill>
              </a:rPr>
              <a:t>22</a:t>
            </a:r>
            <a:endParaRPr lang="es-BO" sz="1400" b="1" dirty="0">
              <a:solidFill>
                <a:srgbClr val="FF0000"/>
              </a:solidFill>
            </a:endParaRPr>
          </a:p>
        </p:txBody>
      </p:sp>
      <p:sp>
        <p:nvSpPr>
          <p:cNvPr id="15" name="Rectángulo 14"/>
          <p:cNvSpPr/>
          <p:nvPr/>
        </p:nvSpPr>
        <p:spPr>
          <a:xfrm>
            <a:off x="7955009" y="522571"/>
            <a:ext cx="1646191" cy="2293780"/>
          </a:xfrm>
          <a:prstGeom prst="rect">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s-BO"/>
          </a:p>
        </p:txBody>
      </p:sp>
      <p:sp>
        <p:nvSpPr>
          <p:cNvPr id="16" name="CuadroTexto 15"/>
          <p:cNvSpPr txBox="1"/>
          <p:nvPr/>
        </p:nvSpPr>
        <p:spPr>
          <a:xfrm>
            <a:off x="9624784" y="456987"/>
            <a:ext cx="417449" cy="307777"/>
          </a:xfrm>
          <a:prstGeom prst="rect">
            <a:avLst/>
          </a:prstGeom>
          <a:noFill/>
        </p:spPr>
        <p:txBody>
          <a:bodyPr wrap="square" rtlCol="0">
            <a:spAutoFit/>
          </a:bodyPr>
          <a:lstStyle/>
          <a:p>
            <a:r>
              <a:rPr lang="es-BO" sz="1400" b="1" dirty="0" smtClean="0">
                <a:solidFill>
                  <a:srgbClr val="FF0000"/>
                </a:solidFill>
              </a:rPr>
              <a:t>21</a:t>
            </a:r>
            <a:endParaRPr lang="es-BO" sz="1400" b="1" dirty="0">
              <a:solidFill>
                <a:srgbClr val="FF0000"/>
              </a:solidFill>
            </a:endParaRPr>
          </a:p>
        </p:txBody>
      </p:sp>
      <p:sp>
        <p:nvSpPr>
          <p:cNvPr id="17" name="CuadroTexto 16"/>
          <p:cNvSpPr txBox="1"/>
          <p:nvPr/>
        </p:nvSpPr>
        <p:spPr>
          <a:xfrm>
            <a:off x="8778104" y="1136593"/>
            <a:ext cx="417449" cy="307777"/>
          </a:xfrm>
          <a:prstGeom prst="rect">
            <a:avLst/>
          </a:prstGeom>
          <a:noFill/>
        </p:spPr>
        <p:txBody>
          <a:bodyPr wrap="square" rtlCol="0">
            <a:spAutoFit/>
          </a:bodyPr>
          <a:lstStyle/>
          <a:p>
            <a:r>
              <a:rPr lang="es-BO" sz="1400" b="1" dirty="0" smtClean="0">
                <a:solidFill>
                  <a:srgbClr val="FF0000"/>
                </a:solidFill>
              </a:rPr>
              <a:t>22</a:t>
            </a:r>
            <a:endParaRPr lang="es-BO" sz="1400" b="1" dirty="0">
              <a:solidFill>
                <a:srgbClr val="FF0000"/>
              </a:solidFill>
            </a:endParaRPr>
          </a:p>
        </p:txBody>
      </p:sp>
    </p:spTree>
    <p:extLst>
      <p:ext uri="{BB962C8B-B14F-4D97-AF65-F5344CB8AC3E}">
        <p14:creationId xmlns:p14="http://schemas.microsoft.com/office/powerpoint/2010/main" val="214282614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p:cNvSpPr txBox="1"/>
          <p:nvPr/>
        </p:nvSpPr>
        <p:spPr>
          <a:xfrm rot="5400000">
            <a:off x="10181736" y="432394"/>
            <a:ext cx="1243691" cy="369332"/>
          </a:xfrm>
          <a:prstGeom prst="rect">
            <a:avLst/>
          </a:prstGeom>
          <a:noFill/>
        </p:spPr>
        <p:txBody>
          <a:bodyPr wrap="square" rtlCol="0">
            <a:spAutoFit/>
          </a:bodyPr>
          <a:lstStyle/>
          <a:p>
            <a:r>
              <a:rPr lang="es-BO" dirty="0" smtClean="0"/>
              <a:t>BDA-111</a:t>
            </a:r>
            <a:endParaRPr lang="es-BO" dirty="0"/>
          </a:p>
        </p:txBody>
      </p:sp>
      <p:pic>
        <p:nvPicPr>
          <p:cNvPr id="5" name="Imagen 4"/>
          <p:cNvPicPr/>
          <p:nvPr/>
        </p:nvPicPr>
        <p:blipFill>
          <a:blip r:embed="rId2"/>
          <a:stretch>
            <a:fillRect/>
          </a:stretch>
        </p:blipFill>
        <p:spPr>
          <a:xfrm>
            <a:off x="368820" y="1886204"/>
            <a:ext cx="3686175" cy="4352925"/>
          </a:xfrm>
          <a:prstGeom prst="rect">
            <a:avLst/>
          </a:prstGeom>
        </p:spPr>
      </p:pic>
      <p:pic>
        <p:nvPicPr>
          <p:cNvPr id="6" name="Imagen 5"/>
          <p:cNvPicPr/>
          <p:nvPr/>
        </p:nvPicPr>
        <p:blipFill>
          <a:blip r:embed="rId3">
            <a:extLst>
              <a:ext uri="{28A0092B-C50C-407E-A947-70E740481C1C}">
                <a14:useLocalDpi xmlns:a14="http://schemas.microsoft.com/office/drawing/2010/main" val="0"/>
              </a:ext>
            </a:extLst>
          </a:blip>
          <a:srcRect/>
          <a:stretch>
            <a:fillRect/>
          </a:stretch>
        </p:blipFill>
        <p:spPr bwMode="auto">
          <a:xfrm>
            <a:off x="5429858" y="1719232"/>
            <a:ext cx="3601085" cy="2372360"/>
          </a:xfrm>
          <a:prstGeom prst="rect">
            <a:avLst/>
          </a:prstGeom>
          <a:noFill/>
        </p:spPr>
      </p:pic>
      <p:pic>
        <p:nvPicPr>
          <p:cNvPr id="7" name="Imagen 6"/>
          <p:cNvPicPr/>
          <p:nvPr/>
        </p:nvPicPr>
        <p:blipFill>
          <a:blip r:embed="rId4"/>
          <a:stretch>
            <a:fillRect/>
          </a:stretch>
        </p:blipFill>
        <p:spPr>
          <a:xfrm>
            <a:off x="5483883" y="4224471"/>
            <a:ext cx="4407971" cy="2176329"/>
          </a:xfrm>
          <a:prstGeom prst="rect">
            <a:avLst/>
          </a:prstGeom>
        </p:spPr>
      </p:pic>
      <p:sp>
        <p:nvSpPr>
          <p:cNvPr id="8" name="Marcador de contenido 2"/>
          <p:cNvSpPr txBox="1">
            <a:spLocks/>
          </p:cNvSpPr>
          <p:nvPr/>
        </p:nvSpPr>
        <p:spPr>
          <a:xfrm>
            <a:off x="368820" y="617060"/>
            <a:ext cx="3288780" cy="948284"/>
          </a:xfrm>
          <a:prstGeom prst="rect">
            <a:avLst/>
          </a:prstGeom>
        </p:spPr>
        <p:style>
          <a:lnRef idx="2">
            <a:schemeClr val="dk1"/>
          </a:lnRef>
          <a:fillRef idx="1">
            <a:schemeClr val="lt1"/>
          </a:fillRef>
          <a:effectRef idx="0">
            <a:schemeClr val="dk1"/>
          </a:effectRef>
          <a:fontRef idx="minor">
            <a:schemeClr val="dk1"/>
          </a:fontRef>
        </p:style>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2000" b="0" i="0" kern="1200">
                <a:solidFill>
                  <a:schemeClr val="dk1"/>
                </a:solidFill>
                <a:latin typeface="+mn-lt"/>
                <a:ea typeface="+mn-ea"/>
                <a:cs typeface="+mn-cs"/>
              </a:defRPr>
            </a:lvl1pPr>
            <a:lvl2pPr marL="742950" indent="-28575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800" b="0" i="0" kern="1200">
                <a:solidFill>
                  <a:schemeClr val="dk1"/>
                </a:solidFill>
                <a:latin typeface="+mn-lt"/>
                <a:ea typeface="+mn-ea"/>
                <a:cs typeface="+mn-cs"/>
              </a:defRPr>
            </a:lvl2pPr>
            <a:lvl3pPr marL="1143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600" b="0" i="0" kern="1200">
                <a:solidFill>
                  <a:schemeClr val="dk1"/>
                </a:solidFill>
                <a:latin typeface="+mn-lt"/>
                <a:ea typeface="+mn-ea"/>
                <a:cs typeface="+mn-cs"/>
              </a:defRPr>
            </a:lvl3pPr>
            <a:lvl4pPr marL="1600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dk1"/>
                </a:solidFill>
                <a:latin typeface="+mn-lt"/>
                <a:ea typeface="+mn-ea"/>
                <a:cs typeface="+mn-cs"/>
              </a:defRPr>
            </a:lvl4pPr>
            <a:lvl5pPr marL="20574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dk1"/>
                </a:solidFill>
                <a:latin typeface="+mn-lt"/>
                <a:ea typeface="+mn-ea"/>
                <a:cs typeface="+mn-cs"/>
              </a:defRPr>
            </a:lvl5pPr>
            <a:lvl6pPr marL="25146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dk1"/>
                </a:solidFill>
                <a:latin typeface="+mn-lt"/>
                <a:ea typeface="+mn-ea"/>
                <a:cs typeface="+mn-cs"/>
              </a:defRPr>
            </a:lvl6pPr>
            <a:lvl7pPr marL="29718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dk1"/>
                </a:solidFill>
                <a:latin typeface="+mn-lt"/>
                <a:ea typeface="+mn-ea"/>
                <a:cs typeface="+mn-cs"/>
              </a:defRPr>
            </a:lvl7pPr>
            <a:lvl8pPr marL="3429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dk1"/>
                </a:solidFill>
                <a:latin typeface="+mn-lt"/>
                <a:ea typeface="+mn-ea"/>
                <a:cs typeface="+mn-cs"/>
              </a:defRPr>
            </a:lvl8pPr>
            <a:lvl9pPr marL="3886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dk1"/>
                </a:solidFill>
                <a:latin typeface="+mn-lt"/>
                <a:ea typeface="+mn-ea"/>
                <a:cs typeface="+mn-cs"/>
              </a:defRPr>
            </a:lvl9pPr>
          </a:lstStyle>
          <a:p>
            <a:r>
              <a:rPr lang="es-BO" sz="1200" dirty="0" smtClean="0">
                <a:solidFill>
                  <a:schemeClr val="bg1"/>
                </a:solidFill>
              </a:rPr>
              <a:t>PASO 23: proseguimos a desconectarnos del servidor en el que nos encontramos haciendo clic derecho en al parte superior .</a:t>
            </a:r>
            <a:endParaRPr lang="es-BO" dirty="0">
              <a:solidFill>
                <a:schemeClr val="bg1"/>
              </a:solidFill>
            </a:endParaRPr>
          </a:p>
        </p:txBody>
      </p:sp>
      <p:sp>
        <p:nvSpPr>
          <p:cNvPr id="9" name="Rectángulo 8"/>
          <p:cNvSpPr/>
          <p:nvPr/>
        </p:nvSpPr>
        <p:spPr>
          <a:xfrm>
            <a:off x="368819" y="1860039"/>
            <a:ext cx="3686175" cy="4379089"/>
          </a:xfrm>
          <a:prstGeom prst="rect">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s-BO"/>
          </a:p>
        </p:txBody>
      </p:sp>
      <p:sp>
        <p:nvSpPr>
          <p:cNvPr id="10" name="Rectángulo 9"/>
          <p:cNvSpPr/>
          <p:nvPr/>
        </p:nvSpPr>
        <p:spPr>
          <a:xfrm>
            <a:off x="608681" y="2013012"/>
            <a:ext cx="3446313" cy="163260"/>
          </a:xfrm>
          <a:prstGeom prst="rect">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s-BO"/>
          </a:p>
        </p:txBody>
      </p:sp>
      <p:sp>
        <p:nvSpPr>
          <p:cNvPr id="11" name="Rectángulo 10"/>
          <p:cNvSpPr/>
          <p:nvPr/>
        </p:nvSpPr>
        <p:spPr>
          <a:xfrm>
            <a:off x="1041923" y="2371817"/>
            <a:ext cx="850885" cy="222632"/>
          </a:xfrm>
          <a:prstGeom prst="rect">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s-BO"/>
          </a:p>
        </p:txBody>
      </p:sp>
      <p:sp>
        <p:nvSpPr>
          <p:cNvPr id="12" name="CuadroTexto 11"/>
          <p:cNvSpPr txBox="1"/>
          <p:nvPr/>
        </p:nvSpPr>
        <p:spPr>
          <a:xfrm>
            <a:off x="3450855" y="1565344"/>
            <a:ext cx="417449" cy="307777"/>
          </a:xfrm>
          <a:prstGeom prst="rect">
            <a:avLst/>
          </a:prstGeom>
          <a:noFill/>
        </p:spPr>
        <p:txBody>
          <a:bodyPr wrap="square" rtlCol="0">
            <a:spAutoFit/>
          </a:bodyPr>
          <a:lstStyle/>
          <a:p>
            <a:r>
              <a:rPr lang="es-BO" sz="1400" b="1" dirty="0" smtClean="0">
                <a:solidFill>
                  <a:srgbClr val="FF0000"/>
                </a:solidFill>
              </a:rPr>
              <a:t>23</a:t>
            </a:r>
            <a:endParaRPr lang="es-BO" sz="1400" b="1" dirty="0">
              <a:solidFill>
                <a:srgbClr val="FF0000"/>
              </a:solidFill>
            </a:endParaRPr>
          </a:p>
        </p:txBody>
      </p:sp>
      <p:sp>
        <p:nvSpPr>
          <p:cNvPr id="13" name="CuadroTexto 12"/>
          <p:cNvSpPr txBox="1"/>
          <p:nvPr/>
        </p:nvSpPr>
        <p:spPr>
          <a:xfrm>
            <a:off x="2525331" y="2149191"/>
            <a:ext cx="417449" cy="307777"/>
          </a:xfrm>
          <a:prstGeom prst="rect">
            <a:avLst/>
          </a:prstGeom>
          <a:noFill/>
        </p:spPr>
        <p:txBody>
          <a:bodyPr wrap="square" rtlCol="0">
            <a:spAutoFit/>
          </a:bodyPr>
          <a:lstStyle/>
          <a:p>
            <a:r>
              <a:rPr lang="es-BO" sz="1400" b="1" dirty="0">
                <a:solidFill>
                  <a:srgbClr val="FF0000"/>
                </a:solidFill>
              </a:rPr>
              <a:t>1</a:t>
            </a:r>
          </a:p>
        </p:txBody>
      </p:sp>
      <p:sp>
        <p:nvSpPr>
          <p:cNvPr id="14" name="CuadroTexto 13"/>
          <p:cNvSpPr txBox="1"/>
          <p:nvPr/>
        </p:nvSpPr>
        <p:spPr>
          <a:xfrm>
            <a:off x="3805491" y="4224471"/>
            <a:ext cx="417449" cy="307777"/>
          </a:xfrm>
          <a:prstGeom prst="rect">
            <a:avLst/>
          </a:prstGeom>
          <a:noFill/>
        </p:spPr>
        <p:txBody>
          <a:bodyPr wrap="square" rtlCol="0">
            <a:spAutoFit/>
          </a:bodyPr>
          <a:lstStyle/>
          <a:p>
            <a:r>
              <a:rPr lang="es-BO" sz="1400" b="1" dirty="0" smtClean="0">
                <a:solidFill>
                  <a:srgbClr val="FF0000"/>
                </a:solidFill>
              </a:rPr>
              <a:t>22</a:t>
            </a:r>
            <a:endParaRPr lang="es-BO" sz="1400" b="1" dirty="0">
              <a:solidFill>
                <a:srgbClr val="FF0000"/>
              </a:solidFill>
            </a:endParaRPr>
          </a:p>
        </p:txBody>
      </p:sp>
      <p:sp>
        <p:nvSpPr>
          <p:cNvPr id="15" name="CuadroTexto 14"/>
          <p:cNvSpPr txBox="1"/>
          <p:nvPr/>
        </p:nvSpPr>
        <p:spPr>
          <a:xfrm>
            <a:off x="820902" y="2317078"/>
            <a:ext cx="417449" cy="307777"/>
          </a:xfrm>
          <a:prstGeom prst="rect">
            <a:avLst/>
          </a:prstGeom>
          <a:noFill/>
        </p:spPr>
        <p:txBody>
          <a:bodyPr wrap="square" rtlCol="0">
            <a:spAutoFit/>
          </a:bodyPr>
          <a:lstStyle/>
          <a:p>
            <a:r>
              <a:rPr lang="es-BO" sz="1400" b="1" dirty="0">
                <a:solidFill>
                  <a:srgbClr val="FF0000"/>
                </a:solidFill>
              </a:rPr>
              <a:t>2</a:t>
            </a:r>
          </a:p>
        </p:txBody>
      </p:sp>
      <p:sp>
        <p:nvSpPr>
          <p:cNvPr id="17" name="Marcador de contenido 2"/>
          <p:cNvSpPr txBox="1">
            <a:spLocks/>
          </p:cNvSpPr>
          <p:nvPr/>
        </p:nvSpPr>
        <p:spPr>
          <a:xfrm>
            <a:off x="5493866" y="617059"/>
            <a:ext cx="4546245" cy="809405"/>
          </a:xfrm>
          <a:prstGeom prst="rect">
            <a:avLst/>
          </a:prstGeom>
        </p:spPr>
        <p:style>
          <a:lnRef idx="2">
            <a:schemeClr val="dk1"/>
          </a:lnRef>
          <a:fillRef idx="1">
            <a:schemeClr val="lt1"/>
          </a:fillRef>
          <a:effectRef idx="0">
            <a:schemeClr val="dk1"/>
          </a:effectRef>
          <a:fontRef idx="minor">
            <a:schemeClr val="dk1"/>
          </a:fontRef>
        </p:style>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2000" b="0" i="0" kern="1200">
                <a:solidFill>
                  <a:schemeClr val="dk1"/>
                </a:solidFill>
                <a:latin typeface="+mn-lt"/>
                <a:ea typeface="+mn-ea"/>
                <a:cs typeface="+mn-cs"/>
              </a:defRPr>
            </a:lvl1pPr>
            <a:lvl2pPr marL="742950" indent="-28575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800" b="0" i="0" kern="1200">
                <a:solidFill>
                  <a:schemeClr val="dk1"/>
                </a:solidFill>
                <a:latin typeface="+mn-lt"/>
                <a:ea typeface="+mn-ea"/>
                <a:cs typeface="+mn-cs"/>
              </a:defRPr>
            </a:lvl2pPr>
            <a:lvl3pPr marL="1143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600" b="0" i="0" kern="1200">
                <a:solidFill>
                  <a:schemeClr val="dk1"/>
                </a:solidFill>
                <a:latin typeface="+mn-lt"/>
                <a:ea typeface="+mn-ea"/>
                <a:cs typeface="+mn-cs"/>
              </a:defRPr>
            </a:lvl3pPr>
            <a:lvl4pPr marL="1600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dk1"/>
                </a:solidFill>
                <a:latin typeface="+mn-lt"/>
                <a:ea typeface="+mn-ea"/>
                <a:cs typeface="+mn-cs"/>
              </a:defRPr>
            </a:lvl4pPr>
            <a:lvl5pPr marL="20574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dk1"/>
                </a:solidFill>
                <a:latin typeface="+mn-lt"/>
                <a:ea typeface="+mn-ea"/>
                <a:cs typeface="+mn-cs"/>
              </a:defRPr>
            </a:lvl5pPr>
            <a:lvl6pPr marL="25146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dk1"/>
                </a:solidFill>
                <a:latin typeface="+mn-lt"/>
                <a:ea typeface="+mn-ea"/>
                <a:cs typeface="+mn-cs"/>
              </a:defRPr>
            </a:lvl6pPr>
            <a:lvl7pPr marL="29718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dk1"/>
                </a:solidFill>
                <a:latin typeface="+mn-lt"/>
                <a:ea typeface="+mn-ea"/>
                <a:cs typeface="+mn-cs"/>
              </a:defRPr>
            </a:lvl7pPr>
            <a:lvl8pPr marL="3429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dk1"/>
                </a:solidFill>
                <a:latin typeface="+mn-lt"/>
                <a:ea typeface="+mn-ea"/>
                <a:cs typeface="+mn-cs"/>
              </a:defRPr>
            </a:lvl8pPr>
            <a:lvl9pPr marL="3886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dk1"/>
                </a:solidFill>
                <a:latin typeface="+mn-lt"/>
                <a:ea typeface="+mn-ea"/>
                <a:cs typeface="+mn-cs"/>
              </a:defRPr>
            </a:lvl9pPr>
          </a:lstStyle>
          <a:p>
            <a:r>
              <a:rPr lang="es-BO" sz="1200" dirty="0" smtClean="0">
                <a:solidFill>
                  <a:schemeClr val="bg1"/>
                </a:solidFill>
              </a:rPr>
              <a:t>PASO 24: Hacemos clic en el apartado que dice”connect”, se desplegara una serie de opciones, hacemos clic donde dice “Database Engine..”, una vez hecho eso de abrirá una ventana.</a:t>
            </a:r>
            <a:endParaRPr lang="es-BO" dirty="0">
              <a:solidFill>
                <a:schemeClr val="bg1"/>
              </a:solidFill>
            </a:endParaRPr>
          </a:p>
        </p:txBody>
      </p:sp>
      <p:sp>
        <p:nvSpPr>
          <p:cNvPr id="18" name="Rectángulo 17"/>
          <p:cNvSpPr/>
          <p:nvPr/>
        </p:nvSpPr>
        <p:spPr>
          <a:xfrm>
            <a:off x="5493866" y="2104315"/>
            <a:ext cx="2561998" cy="222632"/>
          </a:xfrm>
          <a:prstGeom prst="rect">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s-BO"/>
          </a:p>
        </p:txBody>
      </p:sp>
      <p:sp>
        <p:nvSpPr>
          <p:cNvPr id="19" name="Rectángulo 18"/>
          <p:cNvSpPr/>
          <p:nvPr/>
        </p:nvSpPr>
        <p:spPr>
          <a:xfrm>
            <a:off x="5512155" y="1926559"/>
            <a:ext cx="586894" cy="177756"/>
          </a:xfrm>
          <a:prstGeom prst="rect">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s-BO"/>
          </a:p>
        </p:txBody>
      </p:sp>
      <p:sp>
        <p:nvSpPr>
          <p:cNvPr id="20" name="CuadroTexto 19"/>
          <p:cNvSpPr txBox="1"/>
          <p:nvPr/>
        </p:nvSpPr>
        <p:spPr>
          <a:xfrm>
            <a:off x="6024815" y="1841414"/>
            <a:ext cx="417449" cy="307777"/>
          </a:xfrm>
          <a:prstGeom prst="rect">
            <a:avLst/>
          </a:prstGeom>
          <a:noFill/>
        </p:spPr>
        <p:txBody>
          <a:bodyPr wrap="square" rtlCol="0">
            <a:spAutoFit/>
          </a:bodyPr>
          <a:lstStyle/>
          <a:p>
            <a:r>
              <a:rPr lang="es-BO" sz="1400" b="1" dirty="0">
                <a:solidFill>
                  <a:srgbClr val="FF0000"/>
                </a:solidFill>
              </a:rPr>
              <a:t>1</a:t>
            </a:r>
          </a:p>
        </p:txBody>
      </p:sp>
      <p:sp>
        <p:nvSpPr>
          <p:cNvPr id="21" name="CuadroTexto 20"/>
          <p:cNvSpPr txBox="1"/>
          <p:nvPr/>
        </p:nvSpPr>
        <p:spPr>
          <a:xfrm>
            <a:off x="8074153" y="2022383"/>
            <a:ext cx="417449" cy="307777"/>
          </a:xfrm>
          <a:prstGeom prst="rect">
            <a:avLst/>
          </a:prstGeom>
          <a:noFill/>
        </p:spPr>
        <p:txBody>
          <a:bodyPr wrap="square" rtlCol="0">
            <a:spAutoFit/>
          </a:bodyPr>
          <a:lstStyle/>
          <a:p>
            <a:r>
              <a:rPr lang="es-BO" sz="1400" b="1" dirty="0" smtClean="0">
                <a:solidFill>
                  <a:srgbClr val="FF0000"/>
                </a:solidFill>
              </a:rPr>
              <a:t>2</a:t>
            </a:r>
            <a:endParaRPr lang="es-BO" sz="1400" b="1" dirty="0">
              <a:solidFill>
                <a:srgbClr val="FF0000"/>
              </a:solidFill>
            </a:endParaRPr>
          </a:p>
        </p:txBody>
      </p:sp>
    </p:spTree>
    <p:extLst>
      <p:ext uri="{BB962C8B-B14F-4D97-AF65-F5344CB8AC3E}">
        <p14:creationId xmlns:p14="http://schemas.microsoft.com/office/powerpoint/2010/main" val="1188442155"/>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EC76B5"/>
      </a:hlink>
      <a:folHlink>
        <a:srgbClr val="E8ACCD"/>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A207AED3-9ABC-4A18-9978-A59B65688B15}"/>
    </a:ext>
  </a:extLst>
</a:theme>
</file>

<file path=docProps/app.xml><?xml version="1.0" encoding="utf-8"?>
<Properties xmlns="http://schemas.openxmlformats.org/officeDocument/2006/extended-properties" xmlns:vt="http://schemas.openxmlformats.org/officeDocument/2006/docPropsVTypes">
  <Template>Ion</Template>
  <TotalTime>159</TotalTime>
  <Words>783</Words>
  <Application>Microsoft Office PowerPoint</Application>
  <PresentationFormat>Panorámica</PresentationFormat>
  <Paragraphs>93</Paragraphs>
  <Slides>13</Slides>
  <Notes>0</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13</vt:i4>
      </vt:variant>
    </vt:vector>
  </HeadingPairs>
  <TitlesOfParts>
    <vt:vector size="18" baseType="lpstr">
      <vt:lpstr>Arial</vt:lpstr>
      <vt:lpstr>Broadway</vt:lpstr>
      <vt:lpstr>Century Gothic</vt:lpstr>
      <vt:lpstr>Wingdings 3</vt:lpstr>
      <vt:lpstr>Ion</vt:lpstr>
      <vt:lpstr>Presentación de PowerPoint</vt:lpstr>
      <vt:lpstr>CREAR NUEVO USUARIO</vt:lpstr>
      <vt:lpstr>Presentación de PowerPoint</vt:lpstr>
      <vt:lpstr>Presentación de PowerPoint</vt:lpstr>
      <vt:lpstr>Presentación de PowerPoint</vt:lpstr>
      <vt:lpstr>Presentación de PowerPoint</vt:lpstr>
      <vt:lpstr>ACEDER CON EL USUARIO A SQL SERVER</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usuario</dc:creator>
  <cp:lastModifiedBy>usuario</cp:lastModifiedBy>
  <cp:revision>17</cp:revision>
  <dcterms:created xsi:type="dcterms:W3CDTF">2022-01-21T15:25:55Z</dcterms:created>
  <dcterms:modified xsi:type="dcterms:W3CDTF">2022-01-21T18:04:57Z</dcterms:modified>
</cp:coreProperties>
</file>